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ink/ink1.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4.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docProps/core.xml" ContentType="application/vnd.openxmlformats-package.core-properties+xml"/>
  <Override PartName="/ppt/tags/tag3.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 id="2147483705" r:id="rId4"/>
  </p:sldMasterIdLst>
  <p:notesMasterIdLst>
    <p:notesMasterId r:id="rId28"/>
  </p:notesMasterIdLst>
  <p:sldIdLst>
    <p:sldId id="256" r:id="rId5"/>
    <p:sldId id="301" r:id="rId6"/>
    <p:sldId id="272" r:id="rId7"/>
    <p:sldId id="273" r:id="rId8"/>
    <p:sldId id="278" r:id="rId9"/>
    <p:sldId id="302" r:id="rId10"/>
    <p:sldId id="274" r:id="rId11"/>
    <p:sldId id="304" r:id="rId12"/>
    <p:sldId id="298" r:id="rId13"/>
    <p:sldId id="306" r:id="rId14"/>
    <p:sldId id="299" r:id="rId15"/>
    <p:sldId id="310" r:id="rId16"/>
    <p:sldId id="311" r:id="rId17"/>
    <p:sldId id="312" r:id="rId18"/>
    <p:sldId id="313" r:id="rId19"/>
    <p:sldId id="314" r:id="rId20"/>
    <p:sldId id="315" r:id="rId21"/>
    <p:sldId id="316" r:id="rId22"/>
    <p:sldId id="317" r:id="rId23"/>
    <p:sldId id="318" r:id="rId24"/>
    <p:sldId id="297" r:id="rId25"/>
    <p:sldId id="309" r:id="rId26"/>
    <p:sldId id="295" r:id="rId2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030" autoAdjust="0"/>
  </p:normalViewPr>
  <p:slideViewPr>
    <p:cSldViewPr snapToGrid="0">
      <p:cViewPr varScale="1">
        <p:scale>
          <a:sx n="78" d="100"/>
          <a:sy n="78" d="100"/>
        </p:scale>
        <p:origin x="213" y="36"/>
      </p:cViewPr>
      <p:guideLst/>
    </p:cSldViewPr>
  </p:slideViewPr>
  <p:notesTextViewPr>
    <p:cViewPr>
      <p:scale>
        <a:sx n="1" d="1"/>
        <a:sy n="1" d="1"/>
      </p:scale>
      <p:origin x="0" y="0"/>
    </p:cViewPr>
  </p:notesTextViewPr>
  <p:notesViewPr>
    <p:cSldViewPr snapToGrid="0">
      <p:cViewPr varScale="1">
        <p:scale>
          <a:sx n="69" d="100"/>
          <a:sy n="69" d="100"/>
        </p:scale>
        <p:origin x="2568"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18321-4DFD-4624-8CC7-1D1744BE21DC}"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B03835D6-E505-4C2C-A42B-C895F6394CC4}">
      <dgm:prSet phldrT="[Text]"/>
      <dgm:spPr>
        <a:solidFill>
          <a:srgbClr val="0A3390"/>
        </a:solidFill>
      </dgm:spPr>
      <dgm:t>
        <a:bodyPr/>
        <a:lstStyle/>
        <a:p>
          <a:r>
            <a:rPr lang="en-GB" dirty="0" smtClean="0"/>
            <a:t>Job Seekers Allowance (Income Based)</a:t>
          </a:r>
          <a:endParaRPr lang="en-GB" dirty="0"/>
        </a:p>
      </dgm:t>
    </dgm:pt>
    <dgm:pt modelId="{592FFACC-D533-4373-876E-07592EC09D38}" type="parTrans" cxnId="{DFC67D16-205C-493F-9FCC-172F964F551A}">
      <dgm:prSet/>
      <dgm:spPr/>
      <dgm:t>
        <a:bodyPr/>
        <a:lstStyle/>
        <a:p>
          <a:endParaRPr lang="en-GB"/>
        </a:p>
      </dgm:t>
    </dgm:pt>
    <dgm:pt modelId="{3FC3675F-344A-42A1-B665-FADDC9AB36DF}" type="sibTrans" cxnId="{DFC67D16-205C-493F-9FCC-172F964F551A}">
      <dgm:prSet/>
      <dgm:spPr/>
      <dgm:t>
        <a:bodyPr/>
        <a:lstStyle/>
        <a:p>
          <a:endParaRPr lang="en-GB"/>
        </a:p>
      </dgm:t>
    </dgm:pt>
    <dgm:pt modelId="{FCE7D7E4-7590-4469-83A9-EDDC31813F7A}">
      <dgm:prSet phldrT="[Text]"/>
      <dgm:spPr>
        <a:solidFill>
          <a:srgbClr val="0A3390"/>
        </a:solidFill>
      </dgm:spPr>
      <dgm:t>
        <a:bodyPr/>
        <a:lstStyle/>
        <a:p>
          <a:r>
            <a:rPr lang="en-GB" dirty="0" smtClean="0"/>
            <a:t>Child Tax Credit</a:t>
          </a:r>
          <a:endParaRPr lang="en-GB" dirty="0"/>
        </a:p>
      </dgm:t>
    </dgm:pt>
    <dgm:pt modelId="{5CC7B88E-1D0E-4CD9-A77C-4CFA85541681}" type="parTrans" cxnId="{14D49D1E-0220-4781-94F4-2F22176168BD}">
      <dgm:prSet/>
      <dgm:spPr/>
      <dgm:t>
        <a:bodyPr/>
        <a:lstStyle/>
        <a:p>
          <a:endParaRPr lang="en-GB"/>
        </a:p>
      </dgm:t>
    </dgm:pt>
    <dgm:pt modelId="{EB8615AF-A5BC-47E6-ADC9-62C9A38E9033}" type="sibTrans" cxnId="{14D49D1E-0220-4781-94F4-2F22176168BD}">
      <dgm:prSet/>
      <dgm:spPr/>
      <dgm:t>
        <a:bodyPr/>
        <a:lstStyle/>
        <a:p>
          <a:endParaRPr lang="en-GB"/>
        </a:p>
      </dgm:t>
    </dgm:pt>
    <dgm:pt modelId="{F505AB77-3EC2-41D8-89C7-257F16F210FA}">
      <dgm:prSet phldrT="[Text]"/>
      <dgm:spPr>
        <a:solidFill>
          <a:srgbClr val="0A3390"/>
        </a:solidFill>
      </dgm:spPr>
      <dgm:t>
        <a:bodyPr/>
        <a:lstStyle/>
        <a:p>
          <a:r>
            <a:rPr lang="en-GB" dirty="0" smtClean="0"/>
            <a:t>Working Tax Credit</a:t>
          </a:r>
          <a:endParaRPr lang="en-GB" dirty="0"/>
        </a:p>
      </dgm:t>
    </dgm:pt>
    <dgm:pt modelId="{69E3340A-9BDD-4C9D-ADD6-E05CA10CBB91}" type="parTrans" cxnId="{59FE704B-4D41-40C1-AF45-0458A674F970}">
      <dgm:prSet/>
      <dgm:spPr/>
      <dgm:t>
        <a:bodyPr/>
        <a:lstStyle/>
        <a:p>
          <a:endParaRPr lang="en-GB"/>
        </a:p>
      </dgm:t>
    </dgm:pt>
    <dgm:pt modelId="{DE256E9A-7221-4512-BC40-505756FF5A78}" type="sibTrans" cxnId="{59FE704B-4D41-40C1-AF45-0458A674F970}">
      <dgm:prSet/>
      <dgm:spPr/>
      <dgm:t>
        <a:bodyPr/>
        <a:lstStyle/>
        <a:p>
          <a:endParaRPr lang="en-GB"/>
        </a:p>
      </dgm:t>
    </dgm:pt>
    <dgm:pt modelId="{F6B23E8E-D866-47F7-90E5-12DF60751235}">
      <dgm:prSet/>
      <dgm:spPr>
        <a:solidFill>
          <a:srgbClr val="0A3390"/>
        </a:solidFill>
      </dgm:spPr>
      <dgm:t>
        <a:bodyPr/>
        <a:lstStyle/>
        <a:p>
          <a:r>
            <a:rPr lang="en-GB" dirty="0" smtClean="0"/>
            <a:t>Employment Support Allowance (Income Based) </a:t>
          </a:r>
          <a:endParaRPr lang="en-GB" dirty="0"/>
        </a:p>
      </dgm:t>
    </dgm:pt>
    <dgm:pt modelId="{5B2DD2A6-1C74-45BB-B2BD-0CD5633F2553}" type="parTrans" cxnId="{0D19E6A6-70C0-41B4-9C57-5CA76E5CCE07}">
      <dgm:prSet/>
      <dgm:spPr/>
      <dgm:t>
        <a:bodyPr/>
        <a:lstStyle/>
        <a:p>
          <a:endParaRPr lang="en-GB"/>
        </a:p>
      </dgm:t>
    </dgm:pt>
    <dgm:pt modelId="{DC3CCB51-B7CC-4805-A152-7BDE713613CD}" type="sibTrans" cxnId="{0D19E6A6-70C0-41B4-9C57-5CA76E5CCE07}">
      <dgm:prSet/>
      <dgm:spPr/>
      <dgm:t>
        <a:bodyPr/>
        <a:lstStyle/>
        <a:p>
          <a:endParaRPr lang="en-GB"/>
        </a:p>
      </dgm:t>
    </dgm:pt>
    <dgm:pt modelId="{2DAC5470-36D6-4AEF-9B8D-9B9CE417C552}">
      <dgm:prSet/>
      <dgm:spPr>
        <a:solidFill>
          <a:srgbClr val="0A3390"/>
        </a:solidFill>
      </dgm:spPr>
      <dgm:t>
        <a:bodyPr/>
        <a:lstStyle/>
        <a:p>
          <a:r>
            <a:rPr lang="en-GB" dirty="0" smtClean="0"/>
            <a:t>Housing Benefit </a:t>
          </a:r>
          <a:endParaRPr lang="en-GB" dirty="0"/>
        </a:p>
      </dgm:t>
    </dgm:pt>
    <dgm:pt modelId="{A04E59F5-50A3-41F5-BC27-620723A1151E}" type="parTrans" cxnId="{561B8A09-2F90-49EB-A32E-17ED85A93200}">
      <dgm:prSet/>
      <dgm:spPr/>
      <dgm:t>
        <a:bodyPr/>
        <a:lstStyle/>
        <a:p>
          <a:endParaRPr lang="en-GB"/>
        </a:p>
      </dgm:t>
    </dgm:pt>
    <dgm:pt modelId="{27D7DD01-91E4-4D56-96FA-D0A4927EC878}" type="sibTrans" cxnId="{561B8A09-2F90-49EB-A32E-17ED85A93200}">
      <dgm:prSet/>
      <dgm:spPr/>
      <dgm:t>
        <a:bodyPr/>
        <a:lstStyle/>
        <a:p>
          <a:endParaRPr lang="en-GB"/>
        </a:p>
      </dgm:t>
    </dgm:pt>
    <dgm:pt modelId="{0C51079B-A4C3-4011-9A95-89682574F059}">
      <dgm:prSet/>
      <dgm:spPr>
        <a:solidFill>
          <a:srgbClr val="0A3390"/>
        </a:solidFill>
      </dgm:spPr>
      <dgm:t>
        <a:bodyPr/>
        <a:lstStyle/>
        <a:p>
          <a:r>
            <a:rPr lang="en-GB" dirty="0" smtClean="0"/>
            <a:t>Income Support</a:t>
          </a:r>
          <a:endParaRPr lang="en-GB" dirty="0"/>
        </a:p>
      </dgm:t>
    </dgm:pt>
    <dgm:pt modelId="{EBA276E0-A786-4231-9D23-81A74ECC496E}" type="parTrans" cxnId="{531FF1EB-A550-44B3-B00B-143785762760}">
      <dgm:prSet/>
      <dgm:spPr/>
      <dgm:t>
        <a:bodyPr/>
        <a:lstStyle/>
        <a:p>
          <a:endParaRPr lang="en-GB"/>
        </a:p>
      </dgm:t>
    </dgm:pt>
    <dgm:pt modelId="{7870C44F-40C1-423D-94DB-46F0242A114E}" type="sibTrans" cxnId="{531FF1EB-A550-44B3-B00B-143785762760}">
      <dgm:prSet/>
      <dgm:spPr/>
      <dgm:t>
        <a:bodyPr/>
        <a:lstStyle/>
        <a:p>
          <a:endParaRPr lang="en-GB"/>
        </a:p>
      </dgm:t>
    </dgm:pt>
    <dgm:pt modelId="{B585FB94-C7DA-4AFD-B7C6-41999169643A}" type="pres">
      <dgm:prSet presAssocID="{86618321-4DFD-4624-8CC7-1D1744BE21DC}" presName="Name0" presStyleCnt="0">
        <dgm:presLayoutVars>
          <dgm:chMax val="7"/>
          <dgm:chPref val="7"/>
          <dgm:dir/>
        </dgm:presLayoutVars>
      </dgm:prSet>
      <dgm:spPr/>
      <dgm:t>
        <a:bodyPr/>
        <a:lstStyle/>
        <a:p>
          <a:endParaRPr lang="en-GB"/>
        </a:p>
      </dgm:t>
    </dgm:pt>
    <dgm:pt modelId="{25C1666C-A6EA-4FBC-B9DD-676B5E21E1DD}" type="pres">
      <dgm:prSet presAssocID="{86618321-4DFD-4624-8CC7-1D1744BE21DC}" presName="Name1" presStyleCnt="0"/>
      <dgm:spPr/>
      <dgm:t>
        <a:bodyPr/>
        <a:lstStyle/>
        <a:p>
          <a:endParaRPr lang="en-GB"/>
        </a:p>
      </dgm:t>
    </dgm:pt>
    <dgm:pt modelId="{19D829FC-E3C6-4EF0-BF21-0F50E229D524}" type="pres">
      <dgm:prSet presAssocID="{86618321-4DFD-4624-8CC7-1D1744BE21DC}" presName="cycle" presStyleCnt="0"/>
      <dgm:spPr/>
      <dgm:t>
        <a:bodyPr/>
        <a:lstStyle/>
        <a:p>
          <a:endParaRPr lang="en-GB"/>
        </a:p>
      </dgm:t>
    </dgm:pt>
    <dgm:pt modelId="{741D84DE-893C-4E80-8181-A6AE36BECF64}" type="pres">
      <dgm:prSet presAssocID="{86618321-4DFD-4624-8CC7-1D1744BE21DC}" presName="srcNode" presStyleLbl="node1" presStyleIdx="0" presStyleCnt="6"/>
      <dgm:spPr/>
      <dgm:t>
        <a:bodyPr/>
        <a:lstStyle/>
        <a:p>
          <a:endParaRPr lang="en-GB"/>
        </a:p>
      </dgm:t>
    </dgm:pt>
    <dgm:pt modelId="{3050D1B0-2355-4B6E-AC7D-944459F2E9F8}" type="pres">
      <dgm:prSet presAssocID="{86618321-4DFD-4624-8CC7-1D1744BE21DC}" presName="conn" presStyleLbl="parChTrans1D2" presStyleIdx="0" presStyleCnt="1"/>
      <dgm:spPr/>
      <dgm:t>
        <a:bodyPr/>
        <a:lstStyle/>
        <a:p>
          <a:endParaRPr lang="en-GB"/>
        </a:p>
      </dgm:t>
    </dgm:pt>
    <dgm:pt modelId="{08E29AC4-54E3-4973-915A-256C2CFCB2F1}" type="pres">
      <dgm:prSet presAssocID="{86618321-4DFD-4624-8CC7-1D1744BE21DC}" presName="extraNode" presStyleLbl="node1" presStyleIdx="0" presStyleCnt="6"/>
      <dgm:spPr/>
      <dgm:t>
        <a:bodyPr/>
        <a:lstStyle/>
        <a:p>
          <a:endParaRPr lang="en-GB"/>
        </a:p>
      </dgm:t>
    </dgm:pt>
    <dgm:pt modelId="{485EF131-B8AA-4DCB-900E-18B4379E17F3}" type="pres">
      <dgm:prSet presAssocID="{86618321-4DFD-4624-8CC7-1D1744BE21DC}" presName="dstNode" presStyleLbl="node1" presStyleIdx="0" presStyleCnt="6"/>
      <dgm:spPr/>
      <dgm:t>
        <a:bodyPr/>
        <a:lstStyle/>
        <a:p>
          <a:endParaRPr lang="en-GB"/>
        </a:p>
      </dgm:t>
    </dgm:pt>
    <dgm:pt modelId="{651921B6-682A-4AC8-A652-75712B91DDA7}" type="pres">
      <dgm:prSet presAssocID="{B03835D6-E505-4C2C-A42B-C895F6394CC4}" presName="text_1" presStyleLbl="node1" presStyleIdx="0" presStyleCnt="6">
        <dgm:presLayoutVars>
          <dgm:bulletEnabled val="1"/>
        </dgm:presLayoutVars>
      </dgm:prSet>
      <dgm:spPr/>
      <dgm:t>
        <a:bodyPr/>
        <a:lstStyle/>
        <a:p>
          <a:endParaRPr lang="en-GB"/>
        </a:p>
      </dgm:t>
    </dgm:pt>
    <dgm:pt modelId="{B13A1B55-4097-4139-AE41-4E7D58BABFC5}" type="pres">
      <dgm:prSet presAssocID="{B03835D6-E505-4C2C-A42B-C895F6394CC4}" presName="accent_1" presStyleCnt="0"/>
      <dgm:spPr/>
      <dgm:t>
        <a:bodyPr/>
        <a:lstStyle/>
        <a:p>
          <a:endParaRPr lang="en-GB"/>
        </a:p>
      </dgm:t>
    </dgm:pt>
    <dgm:pt modelId="{FC1A3C45-1475-42C8-9172-FC808703A9BA}" type="pres">
      <dgm:prSet presAssocID="{B03835D6-E505-4C2C-A42B-C895F6394CC4}" presName="accentRepeatNode" presStyleLbl="solidFgAcc1" presStyleIdx="0" presStyleCnt="6"/>
      <dgm:spPr/>
      <dgm:t>
        <a:bodyPr/>
        <a:lstStyle/>
        <a:p>
          <a:endParaRPr lang="en-GB"/>
        </a:p>
      </dgm:t>
    </dgm:pt>
    <dgm:pt modelId="{92B58EA0-31F5-4813-8BA3-9D58EF299A55}" type="pres">
      <dgm:prSet presAssocID="{F6B23E8E-D866-47F7-90E5-12DF60751235}" presName="text_2" presStyleLbl="node1" presStyleIdx="1" presStyleCnt="6">
        <dgm:presLayoutVars>
          <dgm:bulletEnabled val="1"/>
        </dgm:presLayoutVars>
      </dgm:prSet>
      <dgm:spPr/>
      <dgm:t>
        <a:bodyPr/>
        <a:lstStyle/>
        <a:p>
          <a:endParaRPr lang="en-GB"/>
        </a:p>
      </dgm:t>
    </dgm:pt>
    <dgm:pt modelId="{0E4BE04C-30F8-4C9D-88B0-5078E2FCF5F3}" type="pres">
      <dgm:prSet presAssocID="{F6B23E8E-D866-47F7-90E5-12DF60751235}" presName="accent_2" presStyleCnt="0"/>
      <dgm:spPr/>
      <dgm:t>
        <a:bodyPr/>
        <a:lstStyle/>
        <a:p>
          <a:endParaRPr lang="en-GB"/>
        </a:p>
      </dgm:t>
    </dgm:pt>
    <dgm:pt modelId="{42168712-AF27-451F-AB26-359907311DA4}" type="pres">
      <dgm:prSet presAssocID="{F6B23E8E-D866-47F7-90E5-12DF60751235}" presName="accentRepeatNode" presStyleLbl="solidFgAcc1" presStyleIdx="1" presStyleCnt="6"/>
      <dgm:spPr/>
      <dgm:t>
        <a:bodyPr/>
        <a:lstStyle/>
        <a:p>
          <a:endParaRPr lang="en-GB"/>
        </a:p>
      </dgm:t>
    </dgm:pt>
    <dgm:pt modelId="{5E5C7080-DCC1-46EF-B445-3E6093E349F7}" type="pres">
      <dgm:prSet presAssocID="{2DAC5470-36D6-4AEF-9B8D-9B9CE417C552}" presName="text_3" presStyleLbl="node1" presStyleIdx="2" presStyleCnt="6">
        <dgm:presLayoutVars>
          <dgm:bulletEnabled val="1"/>
        </dgm:presLayoutVars>
      </dgm:prSet>
      <dgm:spPr/>
      <dgm:t>
        <a:bodyPr/>
        <a:lstStyle/>
        <a:p>
          <a:endParaRPr lang="en-GB"/>
        </a:p>
      </dgm:t>
    </dgm:pt>
    <dgm:pt modelId="{32C381EA-BA35-46DA-B112-8C49AF253480}" type="pres">
      <dgm:prSet presAssocID="{2DAC5470-36D6-4AEF-9B8D-9B9CE417C552}" presName="accent_3" presStyleCnt="0"/>
      <dgm:spPr/>
      <dgm:t>
        <a:bodyPr/>
        <a:lstStyle/>
        <a:p>
          <a:endParaRPr lang="en-GB"/>
        </a:p>
      </dgm:t>
    </dgm:pt>
    <dgm:pt modelId="{90C13F3F-81A2-4095-943F-D3D9667EDB1A}" type="pres">
      <dgm:prSet presAssocID="{2DAC5470-36D6-4AEF-9B8D-9B9CE417C552}" presName="accentRepeatNode" presStyleLbl="solidFgAcc1" presStyleIdx="2" presStyleCnt="6"/>
      <dgm:spPr/>
      <dgm:t>
        <a:bodyPr/>
        <a:lstStyle/>
        <a:p>
          <a:endParaRPr lang="en-GB"/>
        </a:p>
      </dgm:t>
    </dgm:pt>
    <dgm:pt modelId="{B2EF3846-82E6-4302-8D71-EB2E8C262C6D}" type="pres">
      <dgm:prSet presAssocID="{0C51079B-A4C3-4011-9A95-89682574F059}" presName="text_4" presStyleLbl="node1" presStyleIdx="3" presStyleCnt="6">
        <dgm:presLayoutVars>
          <dgm:bulletEnabled val="1"/>
        </dgm:presLayoutVars>
      </dgm:prSet>
      <dgm:spPr/>
      <dgm:t>
        <a:bodyPr/>
        <a:lstStyle/>
        <a:p>
          <a:endParaRPr lang="en-GB"/>
        </a:p>
      </dgm:t>
    </dgm:pt>
    <dgm:pt modelId="{0D1DACC7-ABE6-41E7-8F54-54DE2DF25BE5}" type="pres">
      <dgm:prSet presAssocID="{0C51079B-A4C3-4011-9A95-89682574F059}" presName="accent_4" presStyleCnt="0"/>
      <dgm:spPr/>
      <dgm:t>
        <a:bodyPr/>
        <a:lstStyle/>
        <a:p>
          <a:endParaRPr lang="en-GB"/>
        </a:p>
      </dgm:t>
    </dgm:pt>
    <dgm:pt modelId="{DCC9309A-D61A-4B7F-87C9-CBA1BA61459E}" type="pres">
      <dgm:prSet presAssocID="{0C51079B-A4C3-4011-9A95-89682574F059}" presName="accentRepeatNode" presStyleLbl="solidFgAcc1" presStyleIdx="3" presStyleCnt="6"/>
      <dgm:spPr/>
      <dgm:t>
        <a:bodyPr/>
        <a:lstStyle/>
        <a:p>
          <a:endParaRPr lang="en-GB"/>
        </a:p>
      </dgm:t>
    </dgm:pt>
    <dgm:pt modelId="{7AF93910-9BBB-4707-A8B9-5055B77D09FC}" type="pres">
      <dgm:prSet presAssocID="{FCE7D7E4-7590-4469-83A9-EDDC31813F7A}" presName="text_5" presStyleLbl="node1" presStyleIdx="4" presStyleCnt="6">
        <dgm:presLayoutVars>
          <dgm:bulletEnabled val="1"/>
        </dgm:presLayoutVars>
      </dgm:prSet>
      <dgm:spPr/>
      <dgm:t>
        <a:bodyPr/>
        <a:lstStyle/>
        <a:p>
          <a:endParaRPr lang="en-GB"/>
        </a:p>
      </dgm:t>
    </dgm:pt>
    <dgm:pt modelId="{E15173C2-8BC8-422E-9A96-058E8C0F8201}" type="pres">
      <dgm:prSet presAssocID="{FCE7D7E4-7590-4469-83A9-EDDC31813F7A}" presName="accent_5" presStyleCnt="0"/>
      <dgm:spPr/>
      <dgm:t>
        <a:bodyPr/>
        <a:lstStyle/>
        <a:p>
          <a:endParaRPr lang="en-GB"/>
        </a:p>
      </dgm:t>
    </dgm:pt>
    <dgm:pt modelId="{7CE87F6A-8D06-497D-94BD-C209439430D1}" type="pres">
      <dgm:prSet presAssocID="{FCE7D7E4-7590-4469-83A9-EDDC31813F7A}" presName="accentRepeatNode" presStyleLbl="solidFgAcc1" presStyleIdx="4" presStyleCnt="6"/>
      <dgm:spPr/>
      <dgm:t>
        <a:bodyPr/>
        <a:lstStyle/>
        <a:p>
          <a:endParaRPr lang="en-GB"/>
        </a:p>
      </dgm:t>
    </dgm:pt>
    <dgm:pt modelId="{B9430349-8B05-4499-B3D3-2B16A63C8722}" type="pres">
      <dgm:prSet presAssocID="{F505AB77-3EC2-41D8-89C7-257F16F210FA}" presName="text_6" presStyleLbl="node1" presStyleIdx="5" presStyleCnt="6">
        <dgm:presLayoutVars>
          <dgm:bulletEnabled val="1"/>
        </dgm:presLayoutVars>
      </dgm:prSet>
      <dgm:spPr/>
      <dgm:t>
        <a:bodyPr/>
        <a:lstStyle/>
        <a:p>
          <a:endParaRPr lang="en-GB"/>
        </a:p>
      </dgm:t>
    </dgm:pt>
    <dgm:pt modelId="{884E81DD-E0DE-455E-9F6C-E0946AD77061}" type="pres">
      <dgm:prSet presAssocID="{F505AB77-3EC2-41D8-89C7-257F16F210FA}" presName="accent_6" presStyleCnt="0"/>
      <dgm:spPr/>
      <dgm:t>
        <a:bodyPr/>
        <a:lstStyle/>
        <a:p>
          <a:endParaRPr lang="en-GB"/>
        </a:p>
      </dgm:t>
    </dgm:pt>
    <dgm:pt modelId="{47F4A451-7319-46B1-93C2-3695A149C82A}" type="pres">
      <dgm:prSet presAssocID="{F505AB77-3EC2-41D8-89C7-257F16F210FA}" presName="accentRepeatNode" presStyleLbl="solidFgAcc1" presStyleIdx="5" presStyleCnt="6"/>
      <dgm:spPr/>
      <dgm:t>
        <a:bodyPr/>
        <a:lstStyle/>
        <a:p>
          <a:endParaRPr lang="en-GB"/>
        </a:p>
      </dgm:t>
    </dgm:pt>
  </dgm:ptLst>
  <dgm:cxnLst>
    <dgm:cxn modelId="{0D19E6A6-70C0-41B4-9C57-5CA76E5CCE07}" srcId="{86618321-4DFD-4624-8CC7-1D1744BE21DC}" destId="{F6B23E8E-D866-47F7-90E5-12DF60751235}" srcOrd="1" destOrd="0" parTransId="{5B2DD2A6-1C74-45BB-B2BD-0CD5633F2553}" sibTransId="{DC3CCB51-B7CC-4805-A152-7BDE713613CD}"/>
    <dgm:cxn modelId="{F857DB3A-E9BF-47FD-9134-B4E24D19C781}" type="presOf" srcId="{2DAC5470-36D6-4AEF-9B8D-9B9CE417C552}" destId="{5E5C7080-DCC1-46EF-B445-3E6093E349F7}" srcOrd="0" destOrd="0" presId="urn:microsoft.com/office/officeart/2008/layout/VerticalCurvedList"/>
    <dgm:cxn modelId="{AB36A8FD-EC4D-4A87-AD28-B81FC6692552}" type="presOf" srcId="{F6B23E8E-D866-47F7-90E5-12DF60751235}" destId="{92B58EA0-31F5-4813-8BA3-9D58EF299A55}" srcOrd="0" destOrd="0" presId="urn:microsoft.com/office/officeart/2008/layout/VerticalCurvedList"/>
    <dgm:cxn modelId="{561B8A09-2F90-49EB-A32E-17ED85A93200}" srcId="{86618321-4DFD-4624-8CC7-1D1744BE21DC}" destId="{2DAC5470-36D6-4AEF-9B8D-9B9CE417C552}" srcOrd="2" destOrd="0" parTransId="{A04E59F5-50A3-41F5-BC27-620723A1151E}" sibTransId="{27D7DD01-91E4-4D56-96FA-D0A4927EC878}"/>
    <dgm:cxn modelId="{EED561E3-A6E7-42D0-A360-FFD0BF21C02D}" type="presOf" srcId="{FCE7D7E4-7590-4469-83A9-EDDC31813F7A}" destId="{7AF93910-9BBB-4707-A8B9-5055B77D09FC}" srcOrd="0" destOrd="0" presId="urn:microsoft.com/office/officeart/2008/layout/VerticalCurvedList"/>
    <dgm:cxn modelId="{27E168EC-953C-48C1-982C-E5FF5962F5D1}" type="presOf" srcId="{F505AB77-3EC2-41D8-89C7-257F16F210FA}" destId="{B9430349-8B05-4499-B3D3-2B16A63C8722}" srcOrd="0" destOrd="0" presId="urn:microsoft.com/office/officeart/2008/layout/VerticalCurvedList"/>
    <dgm:cxn modelId="{14D49D1E-0220-4781-94F4-2F22176168BD}" srcId="{86618321-4DFD-4624-8CC7-1D1744BE21DC}" destId="{FCE7D7E4-7590-4469-83A9-EDDC31813F7A}" srcOrd="4" destOrd="0" parTransId="{5CC7B88E-1D0E-4CD9-A77C-4CFA85541681}" sibTransId="{EB8615AF-A5BC-47E6-ADC9-62C9A38E9033}"/>
    <dgm:cxn modelId="{9B73D061-E0A6-4A94-97E5-8541526601B8}" type="presOf" srcId="{0C51079B-A4C3-4011-9A95-89682574F059}" destId="{B2EF3846-82E6-4302-8D71-EB2E8C262C6D}" srcOrd="0" destOrd="0" presId="urn:microsoft.com/office/officeart/2008/layout/VerticalCurvedList"/>
    <dgm:cxn modelId="{491674BC-7FF7-46BC-AAAD-B83AE5ACC875}" type="presOf" srcId="{3FC3675F-344A-42A1-B665-FADDC9AB36DF}" destId="{3050D1B0-2355-4B6E-AC7D-944459F2E9F8}" srcOrd="0" destOrd="0" presId="urn:microsoft.com/office/officeart/2008/layout/VerticalCurvedList"/>
    <dgm:cxn modelId="{59FE704B-4D41-40C1-AF45-0458A674F970}" srcId="{86618321-4DFD-4624-8CC7-1D1744BE21DC}" destId="{F505AB77-3EC2-41D8-89C7-257F16F210FA}" srcOrd="5" destOrd="0" parTransId="{69E3340A-9BDD-4C9D-ADD6-E05CA10CBB91}" sibTransId="{DE256E9A-7221-4512-BC40-505756FF5A78}"/>
    <dgm:cxn modelId="{DFC67D16-205C-493F-9FCC-172F964F551A}" srcId="{86618321-4DFD-4624-8CC7-1D1744BE21DC}" destId="{B03835D6-E505-4C2C-A42B-C895F6394CC4}" srcOrd="0" destOrd="0" parTransId="{592FFACC-D533-4373-876E-07592EC09D38}" sibTransId="{3FC3675F-344A-42A1-B665-FADDC9AB36DF}"/>
    <dgm:cxn modelId="{52739E19-8583-4A8F-903D-B1DDB481E9A9}" type="presOf" srcId="{86618321-4DFD-4624-8CC7-1D1744BE21DC}" destId="{B585FB94-C7DA-4AFD-B7C6-41999169643A}" srcOrd="0" destOrd="0" presId="urn:microsoft.com/office/officeart/2008/layout/VerticalCurvedList"/>
    <dgm:cxn modelId="{531FF1EB-A550-44B3-B00B-143785762760}" srcId="{86618321-4DFD-4624-8CC7-1D1744BE21DC}" destId="{0C51079B-A4C3-4011-9A95-89682574F059}" srcOrd="3" destOrd="0" parTransId="{EBA276E0-A786-4231-9D23-81A74ECC496E}" sibTransId="{7870C44F-40C1-423D-94DB-46F0242A114E}"/>
    <dgm:cxn modelId="{7D94970F-6294-4FA6-820F-F83771E61895}" type="presOf" srcId="{B03835D6-E505-4C2C-A42B-C895F6394CC4}" destId="{651921B6-682A-4AC8-A652-75712B91DDA7}" srcOrd="0" destOrd="0" presId="urn:microsoft.com/office/officeart/2008/layout/VerticalCurvedList"/>
    <dgm:cxn modelId="{576D312A-BB9C-49B9-BC49-7A9A0B642817}" type="presParOf" srcId="{B585FB94-C7DA-4AFD-B7C6-41999169643A}" destId="{25C1666C-A6EA-4FBC-B9DD-676B5E21E1DD}" srcOrd="0" destOrd="0" presId="urn:microsoft.com/office/officeart/2008/layout/VerticalCurvedList"/>
    <dgm:cxn modelId="{7F7A68A7-9EFA-41DC-A9F0-1A6DFB9E72C7}" type="presParOf" srcId="{25C1666C-A6EA-4FBC-B9DD-676B5E21E1DD}" destId="{19D829FC-E3C6-4EF0-BF21-0F50E229D524}" srcOrd="0" destOrd="0" presId="urn:microsoft.com/office/officeart/2008/layout/VerticalCurvedList"/>
    <dgm:cxn modelId="{B4C451A8-FAEC-4E37-ADAC-FC5D7F83D238}" type="presParOf" srcId="{19D829FC-E3C6-4EF0-BF21-0F50E229D524}" destId="{741D84DE-893C-4E80-8181-A6AE36BECF64}" srcOrd="0" destOrd="0" presId="urn:microsoft.com/office/officeart/2008/layout/VerticalCurvedList"/>
    <dgm:cxn modelId="{530437EA-A64E-4083-BD97-3459702F3E5A}" type="presParOf" srcId="{19D829FC-E3C6-4EF0-BF21-0F50E229D524}" destId="{3050D1B0-2355-4B6E-AC7D-944459F2E9F8}" srcOrd="1" destOrd="0" presId="urn:microsoft.com/office/officeart/2008/layout/VerticalCurvedList"/>
    <dgm:cxn modelId="{47D2CBCF-20AB-4F46-9391-7894E03A5774}" type="presParOf" srcId="{19D829FC-E3C6-4EF0-BF21-0F50E229D524}" destId="{08E29AC4-54E3-4973-915A-256C2CFCB2F1}" srcOrd="2" destOrd="0" presId="urn:microsoft.com/office/officeart/2008/layout/VerticalCurvedList"/>
    <dgm:cxn modelId="{66418C9D-721A-4947-B713-8EEF1C4289E0}" type="presParOf" srcId="{19D829FC-E3C6-4EF0-BF21-0F50E229D524}" destId="{485EF131-B8AA-4DCB-900E-18B4379E17F3}" srcOrd="3" destOrd="0" presId="urn:microsoft.com/office/officeart/2008/layout/VerticalCurvedList"/>
    <dgm:cxn modelId="{FFCE118C-16D2-4B05-B80F-AD6CCB72BB89}" type="presParOf" srcId="{25C1666C-A6EA-4FBC-B9DD-676B5E21E1DD}" destId="{651921B6-682A-4AC8-A652-75712B91DDA7}" srcOrd="1" destOrd="0" presId="urn:microsoft.com/office/officeart/2008/layout/VerticalCurvedList"/>
    <dgm:cxn modelId="{CCB582F2-3127-4424-97AA-3782DD7BE19A}" type="presParOf" srcId="{25C1666C-A6EA-4FBC-B9DD-676B5E21E1DD}" destId="{B13A1B55-4097-4139-AE41-4E7D58BABFC5}" srcOrd="2" destOrd="0" presId="urn:microsoft.com/office/officeart/2008/layout/VerticalCurvedList"/>
    <dgm:cxn modelId="{3718ABE0-8C18-4B68-909C-7CDBC77A9BB9}" type="presParOf" srcId="{B13A1B55-4097-4139-AE41-4E7D58BABFC5}" destId="{FC1A3C45-1475-42C8-9172-FC808703A9BA}" srcOrd="0" destOrd="0" presId="urn:microsoft.com/office/officeart/2008/layout/VerticalCurvedList"/>
    <dgm:cxn modelId="{8AD3E2A8-71BD-4191-9466-B935A289CB03}" type="presParOf" srcId="{25C1666C-A6EA-4FBC-B9DD-676B5E21E1DD}" destId="{92B58EA0-31F5-4813-8BA3-9D58EF299A55}" srcOrd="3" destOrd="0" presId="urn:microsoft.com/office/officeart/2008/layout/VerticalCurvedList"/>
    <dgm:cxn modelId="{3D517282-D04F-4196-A35C-12F0D030624A}" type="presParOf" srcId="{25C1666C-A6EA-4FBC-B9DD-676B5E21E1DD}" destId="{0E4BE04C-30F8-4C9D-88B0-5078E2FCF5F3}" srcOrd="4" destOrd="0" presId="urn:microsoft.com/office/officeart/2008/layout/VerticalCurvedList"/>
    <dgm:cxn modelId="{348CC531-D79E-4992-BA81-9F599818FB07}" type="presParOf" srcId="{0E4BE04C-30F8-4C9D-88B0-5078E2FCF5F3}" destId="{42168712-AF27-451F-AB26-359907311DA4}" srcOrd="0" destOrd="0" presId="urn:microsoft.com/office/officeart/2008/layout/VerticalCurvedList"/>
    <dgm:cxn modelId="{7575C571-5733-4B65-9156-1DCD3FDEFC28}" type="presParOf" srcId="{25C1666C-A6EA-4FBC-B9DD-676B5E21E1DD}" destId="{5E5C7080-DCC1-46EF-B445-3E6093E349F7}" srcOrd="5" destOrd="0" presId="urn:microsoft.com/office/officeart/2008/layout/VerticalCurvedList"/>
    <dgm:cxn modelId="{C57635ED-0DD8-4AEF-B689-5B7A522945FF}" type="presParOf" srcId="{25C1666C-A6EA-4FBC-B9DD-676B5E21E1DD}" destId="{32C381EA-BA35-46DA-B112-8C49AF253480}" srcOrd="6" destOrd="0" presId="urn:microsoft.com/office/officeart/2008/layout/VerticalCurvedList"/>
    <dgm:cxn modelId="{074DE7C6-9AE9-4423-81A3-16A2FEA78417}" type="presParOf" srcId="{32C381EA-BA35-46DA-B112-8C49AF253480}" destId="{90C13F3F-81A2-4095-943F-D3D9667EDB1A}" srcOrd="0" destOrd="0" presId="urn:microsoft.com/office/officeart/2008/layout/VerticalCurvedList"/>
    <dgm:cxn modelId="{A8267EBC-839F-43CF-8479-EA2D5DFDA7DE}" type="presParOf" srcId="{25C1666C-A6EA-4FBC-B9DD-676B5E21E1DD}" destId="{B2EF3846-82E6-4302-8D71-EB2E8C262C6D}" srcOrd="7" destOrd="0" presId="urn:microsoft.com/office/officeart/2008/layout/VerticalCurvedList"/>
    <dgm:cxn modelId="{CA643E3F-0716-4BC6-AD49-3E6E13E19050}" type="presParOf" srcId="{25C1666C-A6EA-4FBC-B9DD-676B5E21E1DD}" destId="{0D1DACC7-ABE6-41E7-8F54-54DE2DF25BE5}" srcOrd="8" destOrd="0" presId="urn:microsoft.com/office/officeart/2008/layout/VerticalCurvedList"/>
    <dgm:cxn modelId="{924F51FE-F987-4FD7-A104-596E5131F592}" type="presParOf" srcId="{0D1DACC7-ABE6-41E7-8F54-54DE2DF25BE5}" destId="{DCC9309A-D61A-4B7F-87C9-CBA1BA61459E}" srcOrd="0" destOrd="0" presId="urn:microsoft.com/office/officeart/2008/layout/VerticalCurvedList"/>
    <dgm:cxn modelId="{C4093D3F-38C2-4DDC-909D-3195451E1122}" type="presParOf" srcId="{25C1666C-A6EA-4FBC-B9DD-676B5E21E1DD}" destId="{7AF93910-9BBB-4707-A8B9-5055B77D09FC}" srcOrd="9" destOrd="0" presId="urn:microsoft.com/office/officeart/2008/layout/VerticalCurvedList"/>
    <dgm:cxn modelId="{92652904-5E1A-4111-A6E1-A079B2757061}" type="presParOf" srcId="{25C1666C-A6EA-4FBC-B9DD-676B5E21E1DD}" destId="{E15173C2-8BC8-422E-9A96-058E8C0F8201}" srcOrd="10" destOrd="0" presId="urn:microsoft.com/office/officeart/2008/layout/VerticalCurvedList"/>
    <dgm:cxn modelId="{D34E24CC-05C7-45B8-845A-12913F3B8D6B}" type="presParOf" srcId="{E15173C2-8BC8-422E-9A96-058E8C0F8201}" destId="{7CE87F6A-8D06-497D-94BD-C209439430D1}" srcOrd="0" destOrd="0" presId="urn:microsoft.com/office/officeart/2008/layout/VerticalCurvedList"/>
    <dgm:cxn modelId="{7E9CD0E4-2E6E-4F9B-8CF9-2BB0832ED1E3}" type="presParOf" srcId="{25C1666C-A6EA-4FBC-B9DD-676B5E21E1DD}" destId="{B9430349-8B05-4499-B3D3-2B16A63C8722}" srcOrd="11" destOrd="0" presId="urn:microsoft.com/office/officeart/2008/layout/VerticalCurvedList"/>
    <dgm:cxn modelId="{A0424BF8-6119-495A-86C2-198CD7A71044}" type="presParOf" srcId="{25C1666C-A6EA-4FBC-B9DD-676B5E21E1DD}" destId="{884E81DD-E0DE-455E-9F6C-E0946AD77061}" srcOrd="12" destOrd="0" presId="urn:microsoft.com/office/officeart/2008/layout/VerticalCurvedList"/>
    <dgm:cxn modelId="{C1459829-89F4-43A0-B608-7A4198E0FB91}" type="presParOf" srcId="{884E81DD-E0DE-455E-9F6C-E0946AD77061}" destId="{47F4A451-7319-46B1-93C2-3695A149C8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0D1B0-2355-4B6E-AC7D-944459F2E9F8}">
      <dsp:nvSpPr>
        <dsp:cNvPr id="0" name=""/>
        <dsp:cNvSpPr/>
      </dsp:nvSpPr>
      <dsp:spPr>
        <a:xfrm>
          <a:off x="-5070783" y="-776840"/>
          <a:ext cx="6038801" cy="6038801"/>
        </a:xfrm>
        <a:prstGeom prst="blockArc">
          <a:avLst>
            <a:gd name="adj1" fmla="val 18900000"/>
            <a:gd name="adj2" fmla="val 2700000"/>
            <a:gd name="adj3" fmla="val 35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921B6-682A-4AC8-A652-75712B91DDA7}">
      <dsp:nvSpPr>
        <dsp:cNvPr id="0" name=""/>
        <dsp:cNvSpPr/>
      </dsp:nvSpPr>
      <dsp:spPr>
        <a:xfrm>
          <a:off x="361109" y="236186"/>
          <a:ext cx="8039553"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Job Seekers Allowance (Income Based)</a:t>
          </a:r>
          <a:endParaRPr lang="en-GB" sz="2500" kern="1200" dirty="0"/>
        </a:p>
      </dsp:txBody>
      <dsp:txXfrm>
        <a:off x="361109" y="236186"/>
        <a:ext cx="8039553" cy="472193"/>
      </dsp:txXfrm>
    </dsp:sp>
    <dsp:sp modelId="{FC1A3C45-1475-42C8-9172-FC808703A9BA}">
      <dsp:nvSpPr>
        <dsp:cNvPr id="0" name=""/>
        <dsp:cNvSpPr/>
      </dsp:nvSpPr>
      <dsp:spPr>
        <a:xfrm>
          <a:off x="65988" y="177162"/>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58EA0-31F5-4813-8BA3-9D58EF299A55}">
      <dsp:nvSpPr>
        <dsp:cNvPr id="0" name=""/>
        <dsp:cNvSpPr/>
      </dsp:nvSpPr>
      <dsp:spPr>
        <a:xfrm>
          <a:off x="749520" y="944386"/>
          <a:ext cx="7651141"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Employment Support Allowance (Income Based) </a:t>
          </a:r>
          <a:endParaRPr lang="en-GB" sz="2500" kern="1200" dirty="0"/>
        </a:p>
      </dsp:txBody>
      <dsp:txXfrm>
        <a:off x="749520" y="944386"/>
        <a:ext cx="7651141" cy="472193"/>
      </dsp:txXfrm>
    </dsp:sp>
    <dsp:sp modelId="{42168712-AF27-451F-AB26-359907311DA4}">
      <dsp:nvSpPr>
        <dsp:cNvPr id="0" name=""/>
        <dsp:cNvSpPr/>
      </dsp:nvSpPr>
      <dsp:spPr>
        <a:xfrm>
          <a:off x="454399" y="885362"/>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C7080-DCC1-46EF-B445-3E6093E349F7}">
      <dsp:nvSpPr>
        <dsp:cNvPr id="0" name=""/>
        <dsp:cNvSpPr/>
      </dsp:nvSpPr>
      <dsp:spPr>
        <a:xfrm>
          <a:off x="927131" y="1652587"/>
          <a:ext cx="7473531"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Housing Benefit </a:t>
          </a:r>
          <a:endParaRPr lang="en-GB" sz="2500" kern="1200" dirty="0"/>
        </a:p>
      </dsp:txBody>
      <dsp:txXfrm>
        <a:off x="927131" y="1652587"/>
        <a:ext cx="7473531" cy="472193"/>
      </dsp:txXfrm>
    </dsp:sp>
    <dsp:sp modelId="{90C13F3F-81A2-4095-943F-D3D9667EDB1A}">
      <dsp:nvSpPr>
        <dsp:cNvPr id="0" name=""/>
        <dsp:cNvSpPr/>
      </dsp:nvSpPr>
      <dsp:spPr>
        <a:xfrm>
          <a:off x="632010" y="1593563"/>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F3846-82E6-4302-8D71-EB2E8C262C6D}">
      <dsp:nvSpPr>
        <dsp:cNvPr id="0" name=""/>
        <dsp:cNvSpPr/>
      </dsp:nvSpPr>
      <dsp:spPr>
        <a:xfrm>
          <a:off x="927131" y="2360339"/>
          <a:ext cx="7473531"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Income Support</a:t>
          </a:r>
          <a:endParaRPr lang="en-GB" sz="2500" kern="1200" dirty="0"/>
        </a:p>
      </dsp:txBody>
      <dsp:txXfrm>
        <a:off x="927131" y="2360339"/>
        <a:ext cx="7473531" cy="472193"/>
      </dsp:txXfrm>
    </dsp:sp>
    <dsp:sp modelId="{DCC9309A-D61A-4B7F-87C9-CBA1BA61459E}">
      <dsp:nvSpPr>
        <dsp:cNvPr id="0" name=""/>
        <dsp:cNvSpPr/>
      </dsp:nvSpPr>
      <dsp:spPr>
        <a:xfrm>
          <a:off x="632010" y="2301315"/>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F93910-9BBB-4707-A8B9-5055B77D09FC}">
      <dsp:nvSpPr>
        <dsp:cNvPr id="0" name=""/>
        <dsp:cNvSpPr/>
      </dsp:nvSpPr>
      <dsp:spPr>
        <a:xfrm>
          <a:off x="749520" y="3068539"/>
          <a:ext cx="7651141"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Child Tax Credit</a:t>
          </a:r>
          <a:endParaRPr lang="en-GB" sz="2500" kern="1200" dirty="0"/>
        </a:p>
      </dsp:txBody>
      <dsp:txXfrm>
        <a:off x="749520" y="3068539"/>
        <a:ext cx="7651141" cy="472193"/>
      </dsp:txXfrm>
    </dsp:sp>
    <dsp:sp modelId="{7CE87F6A-8D06-497D-94BD-C209439430D1}">
      <dsp:nvSpPr>
        <dsp:cNvPr id="0" name=""/>
        <dsp:cNvSpPr/>
      </dsp:nvSpPr>
      <dsp:spPr>
        <a:xfrm>
          <a:off x="454399" y="3009515"/>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30349-8B05-4499-B3D3-2B16A63C8722}">
      <dsp:nvSpPr>
        <dsp:cNvPr id="0" name=""/>
        <dsp:cNvSpPr/>
      </dsp:nvSpPr>
      <dsp:spPr>
        <a:xfrm>
          <a:off x="361109" y="3776740"/>
          <a:ext cx="8039553" cy="472193"/>
        </a:xfrm>
        <a:prstGeom prst="rect">
          <a:avLst/>
        </a:prstGeom>
        <a:solidFill>
          <a:srgbClr val="0A33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804"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t>Working Tax Credit</a:t>
          </a:r>
          <a:endParaRPr lang="en-GB" sz="2500" kern="1200" dirty="0"/>
        </a:p>
      </dsp:txBody>
      <dsp:txXfrm>
        <a:off x="361109" y="3776740"/>
        <a:ext cx="8039553" cy="472193"/>
      </dsp:txXfrm>
    </dsp:sp>
    <dsp:sp modelId="{47F4A451-7319-46B1-93C2-3695A149C82A}">
      <dsp:nvSpPr>
        <dsp:cNvPr id="0" name=""/>
        <dsp:cNvSpPr/>
      </dsp:nvSpPr>
      <dsp:spPr>
        <a:xfrm>
          <a:off x="65988" y="3717715"/>
          <a:ext cx="590241" cy="59024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1-22T16:24:59.65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73198AB9-0C3B-4897-87DD-2D41BA678DF8}" emma:medium="tactile" emma:mode="ink">
          <msink:context xmlns:msink="http://schemas.microsoft.com/ink/2010/main" type="writingRegion" rotatedBoundingBox="9690,10475 9700,10475 9700,10479 9690,10479"/>
        </emma:interpretation>
      </emma:emma>
    </inkml:annotationXML>
    <inkml:traceGroup>
      <inkml:annotationXML>
        <emma:emma xmlns:emma="http://www.w3.org/2003/04/emma" version="1.0">
          <emma:interpretation id="{75B41B03-D3D2-482F-9C8F-93373552670C}" emma:medium="tactile" emma:mode="ink">
            <msink:context xmlns:msink="http://schemas.microsoft.com/ink/2010/main" type="paragraph" rotatedBoundingBox="9690,10475 9700,10475 9700,10479 9690,10479" alignmentLevel="1"/>
          </emma:interpretation>
        </emma:emma>
      </inkml:annotationXML>
      <inkml:traceGroup>
        <inkml:annotationXML>
          <emma:emma xmlns:emma="http://www.w3.org/2003/04/emma" version="1.0">
            <emma:interpretation id="{87A8298D-6D0F-45BA-A3F2-BE9684E80290}" emma:medium="tactile" emma:mode="ink">
              <msink:context xmlns:msink="http://schemas.microsoft.com/ink/2010/main" type="line" rotatedBoundingBox="9690,10475 9700,10475 9700,10479 9690,10479"/>
            </emma:interpretation>
          </emma:emma>
        </inkml:annotationXML>
        <inkml:traceGroup>
          <inkml:annotationXML>
            <emma:emma xmlns:emma="http://www.w3.org/2003/04/emma" version="1.0">
              <emma:interpretation id="{4C7342D4-992C-465C-837C-CF8E71CAA80B}" emma:medium="tactile" emma:mode="ink">
                <msink:context xmlns:msink="http://schemas.microsoft.com/ink/2010/main" type="inkWord" rotatedBoundingBox="9690,10475 9700,10475 9700,10479 9690,10479"/>
              </emma:interpretation>
            </emma:emma>
          </inkml:annotationXML>
          <inkml:trace contextRef="#ctx0" brushRef="#br0">10 0 44 0,'0'4'19'0,"0"-4"-15"0,-5 0-21 15,0 0-8 1</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F56EAB6-18E9-42DD-96B7-706456D7BC09}" type="datetimeFigureOut">
              <a:rPr lang="en-GB" smtClean="0"/>
              <a:t>08/07/2019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866D23A-1888-4ADA-81A6-638F6C65BF09}" type="slidenum">
              <a:rPr lang="en-GB" smtClean="0"/>
              <a:t>‹#›</a:t>
            </a:fld>
            <a:endParaRPr lang="en-GB"/>
          </a:p>
        </p:txBody>
      </p:sp>
    </p:spTree>
    <p:extLst>
      <p:ext uri="{BB962C8B-B14F-4D97-AF65-F5344CB8AC3E}">
        <p14:creationId xmlns:p14="http://schemas.microsoft.com/office/powerpoint/2010/main" val="301800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gts.org.uk/"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dwpatwenquiry.signvideo.net/" TargetMode="External"/><Relationship Id="rId5" Type="http://schemas.openxmlformats.org/officeDocument/2006/relationships/hyperlink" Target="https://www.youtube.com/watch?v=xgWBXN5Bp_E" TargetMode="External"/><Relationship Id="rId4" Type="http://schemas.openxmlformats.org/officeDocument/2006/relationships/hyperlink" Target="https://www.gov.uk/call-charg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E944C5A-E3ED-4544-8B05-4876343BEA49}"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110227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20</a:t>
            </a:fld>
            <a:endParaRPr lang="en-GB"/>
          </a:p>
        </p:txBody>
      </p:sp>
    </p:spTree>
    <p:extLst>
      <p:ext uri="{BB962C8B-B14F-4D97-AF65-F5344CB8AC3E}">
        <p14:creationId xmlns:p14="http://schemas.microsoft.com/office/powerpoint/2010/main" val="1260241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£59,200 is per year per person and does not affect any</a:t>
            </a:r>
            <a:r>
              <a:rPr lang="en-GB" baseline="0" dirty="0" smtClean="0"/>
              <a:t> other benefits in payment. </a:t>
            </a:r>
          </a:p>
          <a:p>
            <a:r>
              <a:rPr lang="en-GB" baseline="0" dirty="0" smtClean="0"/>
              <a:t>Applications can be made online via gov.uk or:</a:t>
            </a:r>
          </a:p>
          <a:p>
            <a:r>
              <a:rPr lang="en-GB" b="1" dirty="0" smtClean="0"/>
              <a:t>Access to Work helpline</a:t>
            </a:r>
            <a:r>
              <a:rPr lang="en-GB" dirty="0" smtClean="0"/>
              <a:t/>
            </a:r>
            <a:br>
              <a:rPr lang="en-GB" dirty="0" smtClean="0"/>
            </a:br>
            <a:r>
              <a:rPr lang="en-GB" dirty="0" smtClean="0"/>
              <a:t>Telephone: 0800 121 7479 </a:t>
            </a:r>
            <a:br>
              <a:rPr lang="en-GB" dirty="0" smtClean="0"/>
            </a:br>
            <a:r>
              <a:rPr lang="en-GB" dirty="0" err="1" smtClean="0"/>
              <a:t>Textphone</a:t>
            </a:r>
            <a:r>
              <a:rPr lang="en-GB" dirty="0" smtClean="0"/>
              <a:t>: 0800 121 7579 </a:t>
            </a:r>
            <a:br>
              <a:rPr lang="en-GB" dirty="0" smtClean="0"/>
            </a:br>
            <a:r>
              <a:rPr lang="en-GB" dirty="0" smtClean="0">
                <a:hlinkClick r:id="rId3"/>
              </a:rPr>
              <a:t>NGT text relay</a:t>
            </a:r>
            <a:r>
              <a:rPr lang="en-GB" dirty="0" smtClean="0"/>
              <a:t> (if you cannot hear or speak on the phone): 18001 then 0800 121 7479 </a:t>
            </a:r>
            <a:br>
              <a:rPr lang="en-GB" dirty="0" smtClean="0"/>
            </a:br>
            <a:r>
              <a:rPr lang="en-GB" dirty="0" smtClean="0"/>
              <a:t>Monday to Friday, 8am to 7.30pm </a:t>
            </a:r>
            <a:br>
              <a:rPr lang="en-GB" dirty="0" smtClean="0"/>
            </a:br>
            <a:r>
              <a:rPr lang="en-GB" dirty="0" smtClean="0">
                <a:hlinkClick r:id="rId4"/>
              </a:rPr>
              <a:t>Find out about call charges</a:t>
            </a:r>
            <a:endParaRPr lang="en-GB" dirty="0" smtClean="0"/>
          </a:p>
          <a:p>
            <a:r>
              <a:rPr lang="en-GB" b="1" dirty="0" smtClean="0"/>
              <a:t>British Sign Language (BSL) video relay service</a:t>
            </a:r>
          </a:p>
          <a:p>
            <a:r>
              <a:rPr lang="en-GB" dirty="0" smtClean="0"/>
              <a:t>To use this you must:</a:t>
            </a:r>
          </a:p>
          <a:p>
            <a:r>
              <a:rPr lang="en-GB" dirty="0" smtClean="0"/>
              <a:t>first </a:t>
            </a:r>
            <a:r>
              <a:rPr lang="en-GB" dirty="0" smtClean="0">
                <a:hlinkClick r:id="rId5"/>
              </a:rPr>
              <a:t>check you can use the service</a:t>
            </a:r>
            <a:r>
              <a:rPr lang="en-GB" dirty="0" smtClean="0"/>
              <a:t> </a:t>
            </a:r>
          </a:p>
          <a:p>
            <a:r>
              <a:rPr lang="en-GB" dirty="0" smtClean="0">
                <a:hlinkClick r:id="rId6"/>
              </a:rPr>
              <a:t>go to the video relay service</a:t>
            </a:r>
            <a:endParaRPr lang="en-GB" dirty="0" smtClean="0"/>
          </a:p>
          <a:p>
            <a:r>
              <a:rPr lang="en-GB" dirty="0" smtClean="0"/>
              <a:t>Monday to Friday, 8am to 7.30pm</a:t>
            </a:r>
          </a:p>
          <a:p>
            <a:r>
              <a:rPr lang="en-GB" b="1" dirty="0" smtClean="0"/>
              <a:t>Alternative formats</a:t>
            </a:r>
          </a:p>
          <a:p>
            <a:r>
              <a:rPr lang="en-GB" dirty="0" smtClean="0"/>
              <a:t>Call the Access to Work number to ask for alternative formats, such as braille, large print or audio CD.</a:t>
            </a:r>
          </a:p>
        </p:txBody>
      </p:sp>
      <p:sp>
        <p:nvSpPr>
          <p:cNvPr id="4" name="Slide Number Placeholder 3"/>
          <p:cNvSpPr>
            <a:spLocks noGrp="1"/>
          </p:cNvSpPr>
          <p:nvPr>
            <p:ph type="sldNum" sz="quarter" idx="10"/>
          </p:nvPr>
        </p:nvSpPr>
        <p:spPr/>
        <p:txBody>
          <a:bodyPr/>
          <a:lstStyle/>
          <a:p>
            <a:fld id="{4866D23A-1888-4ADA-81A6-638F6C65BF09}" type="slidenum">
              <a:rPr lang="en-GB" smtClean="0"/>
              <a:t>21</a:t>
            </a:fld>
            <a:endParaRPr lang="en-GB"/>
          </a:p>
        </p:txBody>
      </p:sp>
    </p:spTree>
    <p:extLst>
      <p:ext uri="{BB962C8B-B14F-4D97-AF65-F5344CB8AC3E}">
        <p14:creationId xmlns:p14="http://schemas.microsoft.com/office/powerpoint/2010/main" val="302415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Universal Credit is the biggest change in the welfare system for 60 years. It reflects the world of</a:t>
            </a:r>
            <a:r>
              <a:rPr lang="en-GB" baseline="0" dirty="0" smtClean="0"/>
              <a:t> work – it is paid monthly, and we ask people to sign a commitment, like a contract. </a:t>
            </a:r>
          </a:p>
          <a:p>
            <a:r>
              <a:rPr lang="en-GB" baseline="0" dirty="0" smtClean="0"/>
              <a:t>By the time it is fully implemented, around 8 million people will be receiving UC, many of whom will be in work</a:t>
            </a:r>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2</a:t>
            </a:fld>
            <a:endParaRPr lang="en-GB"/>
          </a:p>
        </p:txBody>
      </p:sp>
    </p:spTree>
    <p:extLst>
      <p:ext uri="{BB962C8B-B14F-4D97-AF65-F5344CB8AC3E}">
        <p14:creationId xmlns:p14="http://schemas.microsoft.com/office/powerpoint/2010/main" val="73852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helping make sure you’re always better off in work than on benefits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t>UC</a:t>
            </a:r>
            <a:r>
              <a:rPr lang="en-GB" sz="1200" baseline="0" dirty="0" smtClean="0"/>
              <a:t> better incentivises work by making sure that claimants are always better off financially in work, regardless of how much they’re earning.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allowing part-time and short-term work to act as a stepping stone into work</a:t>
            </a:r>
          </a:p>
          <a:p>
            <a:r>
              <a:rPr lang="en-GB" b="0" dirty="0" smtClean="0"/>
              <a:t>Because UC used Real Time Information from</a:t>
            </a:r>
            <a:r>
              <a:rPr lang="en-GB" b="0" baseline="0" dirty="0" smtClean="0"/>
              <a:t> HMRC to calculate entitlement, a claimant can start on just a handful of hours per week to see how they manage, then increase gradually as their circumstances allow, always having the UC there as a safety net.</a:t>
            </a:r>
          </a:p>
          <a:p>
            <a:endParaRPr lang="en-GB" b="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enabling you to work more than 16 hours a week and still claim Universal Credit</a:t>
            </a:r>
          </a:p>
          <a:p>
            <a:r>
              <a:rPr lang="en-GB" b="0" dirty="0" smtClean="0"/>
              <a:t>Because</a:t>
            </a:r>
            <a:r>
              <a:rPr lang="en-GB" b="0" baseline="0" dirty="0" smtClean="0"/>
              <a:t> of the above and the taper system covered shortly, and the fact that the ‘16 hour rule’ no longer exists, there is no longer the fear that by doing a few hours of work someone’s claim to benefit will just stop. No ‘cliff edge’, just a gentle tapering of the UC award.</a:t>
            </a:r>
          </a:p>
          <a:p>
            <a:endParaRPr lang="en-GB" b="0"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paying towards your childcare costs, giving you more flexible working hours</a:t>
            </a:r>
          </a:p>
          <a:p>
            <a:r>
              <a:rPr lang="en-GB" b="0" dirty="0" smtClean="0"/>
              <a:t>Can claim up to 85% towards</a:t>
            </a:r>
            <a:r>
              <a:rPr lang="en-GB" b="0" baseline="0" dirty="0" smtClean="0"/>
              <a:t> childcare costs under UC, where under Tax Credits could only claim up to 70%. Also, because of the abolishment of the ‘16 hour rule’ there is no minimum number of hours to qualify a claimant for support with childcare costs, so they can access it sooner.</a:t>
            </a:r>
            <a:endParaRPr lang="en-GB" b="0" dirty="0"/>
          </a:p>
        </p:txBody>
      </p:sp>
      <p:sp>
        <p:nvSpPr>
          <p:cNvPr id="4" name="Slide Number Placeholder 3"/>
          <p:cNvSpPr>
            <a:spLocks noGrp="1"/>
          </p:cNvSpPr>
          <p:nvPr>
            <p:ph type="sldNum" sz="quarter" idx="10"/>
          </p:nvPr>
        </p:nvSpPr>
        <p:spPr/>
        <p:txBody>
          <a:bodyPr/>
          <a:lstStyle/>
          <a:p>
            <a:fld id="{4866D23A-1888-4ADA-81A6-638F6C65BF09}" type="slidenum">
              <a:rPr lang="en-GB" smtClean="0"/>
              <a:t>3</a:t>
            </a:fld>
            <a:endParaRPr lang="en-GB"/>
          </a:p>
        </p:txBody>
      </p:sp>
    </p:spTree>
    <p:extLst>
      <p:ext uri="{BB962C8B-B14F-4D97-AF65-F5344CB8AC3E}">
        <p14:creationId xmlns:p14="http://schemas.microsoft.com/office/powerpoint/2010/main" val="221411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does your customer base look like: talk about what your area looks like, they type of customers, what they are looking for etc.</a:t>
            </a:r>
          </a:p>
          <a:p>
            <a:endParaRPr lang="en-GB" dirty="0" smtClean="0"/>
          </a:p>
          <a:p>
            <a:pPr marL="171450" indent="-171450">
              <a:buFont typeface="Arial" panose="020B0604020202020204" pitchFamily="34" charset="0"/>
              <a:buChar char="•"/>
            </a:pPr>
            <a:r>
              <a:rPr lang="en-GB" dirty="0" smtClean="0"/>
              <a:t>Large</a:t>
            </a:r>
            <a:r>
              <a:rPr lang="en-GB" baseline="0" dirty="0" smtClean="0"/>
              <a:t> percentage of customers claiming have a health condition or disability, could need extra support into work, may take longer to find work etc. may need adaptions to work space, hours </a:t>
            </a:r>
            <a:r>
              <a:rPr lang="en-GB" baseline="0" dirty="0" err="1" smtClean="0"/>
              <a:t>etc</a:t>
            </a:r>
            <a:endParaRPr lang="en-GB" baseline="0" dirty="0" smtClean="0"/>
          </a:p>
          <a:p>
            <a:pPr marL="171450" indent="-171450">
              <a:buFont typeface="Arial" panose="020B0604020202020204" pitchFamily="34" charset="0"/>
              <a:buChar char="•"/>
            </a:pPr>
            <a:r>
              <a:rPr lang="en-GB" baseline="0" dirty="0" smtClean="0"/>
              <a:t>Lone parents, flexible working, hours to fit with school times, holidays</a:t>
            </a:r>
          </a:p>
          <a:p>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4</a:t>
            </a:fld>
            <a:endParaRPr lang="en-GB"/>
          </a:p>
        </p:txBody>
      </p:sp>
    </p:spTree>
    <p:extLst>
      <p:ext uri="{BB962C8B-B14F-4D97-AF65-F5344CB8AC3E}">
        <p14:creationId xmlns:p14="http://schemas.microsoft.com/office/powerpoint/2010/main" val="59783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Tube video showing how UC works for employers </a:t>
            </a:r>
            <a:r>
              <a:rPr lang="en-GB" baseline="0" dirty="0" smtClean="0"/>
              <a:t>– 2 minutes long</a:t>
            </a:r>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5</a:t>
            </a:fld>
            <a:endParaRPr lang="en-GB"/>
          </a:p>
        </p:txBody>
      </p:sp>
    </p:spTree>
    <p:extLst>
      <p:ext uri="{BB962C8B-B14F-4D97-AF65-F5344CB8AC3E}">
        <p14:creationId xmlns:p14="http://schemas.microsoft.com/office/powerpoint/2010/main" val="210451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Universal Credit is designed to ensure that people are better off in work. By making it easier for people to vary the number of hours each</a:t>
            </a:r>
            <a:r>
              <a:rPr lang="en-GB" baseline="0" dirty="0" smtClean="0"/>
              <a:t> week </a:t>
            </a:r>
            <a:r>
              <a:rPr lang="en-GB" dirty="0" smtClean="0"/>
              <a:t>Universal Credit can help provide your business with a more flexible workforce:</a:t>
            </a:r>
          </a:p>
          <a:p>
            <a:r>
              <a:rPr lang="en-GB" dirty="0" smtClean="0"/>
              <a:t>•Universal Credit claimants will be more open to short-term work or flexible hours because they won’t have to worry about what it means for their claim.</a:t>
            </a:r>
          </a:p>
          <a:p>
            <a:r>
              <a:rPr lang="en-GB" dirty="0" smtClean="0"/>
              <a:t>•Universal Credit removes the old ‘16 hour’ rule as payments are based on earnings rather than the number of hours worked.</a:t>
            </a:r>
          </a:p>
          <a:p>
            <a:endParaRPr lang="en-GB" dirty="0" smtClean="0"/>
          </a:p>
          <a:p>
            <a:r>
              <a:rPr lang="en-GB" dirty="0" smtClean="0"/>
              <a:t>Universal Credit helps you manage natural peaks and troughs within your business. Universal Credit claimants on your workforce will be able to:</a:t>
            </a:r>
          </a:p>
          <a:p>
            <a:r>
              <a:rPr lang="en-GB" dirty="0" smtClean="0"/>
              <a:t>•be flexible about their hours – employees won’t have to worry about their claim, any change in earnings will mean their Universal Credit adjusts automatically. They can accept offers of overtime or more hours, helping you to avoid the overheads associated with recruiting and training new staff.</a:t>
            </a:r>
          </a:p>
          <a:p>
            <a:r>
              <a:rPr lang="en-GB" dirty="0" smtClean="0"/>
              <a:t>•increase to full-time hours – employees will be able to do this, for example over the busy Christmas period. They will be automatically notified if their higher earnings mean their Universal Credit stops, but if their hours reduce within 6 months it’s easy for them to get Universal Credit again.</a:t>
            </a:r>
          </a:p>
          <a:p>
            <a:r>
              <a:rPr lang="en-GB" dirty="0" smtClean="0"/>
              <a:t>•accept any bonuses offered – although a bonus could temporarily reduce or stop an employee’s Universal Credit payment, it’s easy for them to get Universal Credit again.</a:t>
            </a:r>
          </a:p>
          <a:p>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6</a:t>
            </a:fld>
            <a:endParaRPr lang="en-GB"/>
          </a:p>
        </p:txBody>
      </p:sp>
    </p:spTree>
    <p:extLst>
      <p:ext uri="{BB962C8B-B14F-4D97-AF65-F5344CB8AC3E}">
        <p14:creationId xmlns:p14="http://schemas.microsoft.com/office/powerpoint/2010/main" val="13282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Find a Job</a:t>
            </a:r>
            <a:r>
              <a:rPr lang="en-GB" dirty="0" smtClean="0"/>
              <a:t>,  provides facility for employers to post vacancies</a:t>
            </a:r>
            <a:r>
              <a:rPr lang="en-GB" baseline="0" dirty="0" smtClean="0"/>
              <a:t> for free, </a:t>
            </a:r>
            <a:r>
              <a:rPr lang="en-GB" dirty="0" smtClean="0"/>
              <a:t>job seekers can view and apply for  vacancies, since May 2018 over 46.8 million adverts have been viewed and 14.6 applications made via this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YouTube video - </a:t>
            </a:r>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8</a:t>
            </a:fld>
            <a:endParaRPr lang="en-GB"/>
          </a:p>
        </p:txBody>
      </p:sp>
    </p:spTree>
    <p:extLst>
      <p:ext uri="{BB962C8B-B14F-4D97-AF65-F5344CB8AC3E}">
        <p14:creationId xmlns:p14="http://schemas.microsoft.com/office/powerpoint/2010/main" val="245693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9</a:t>
            </a:fld>
            <a:endParaRPr lang="en-GB"/>
          </a:p>
        </p:txBody>
      </p:sp>
    </p:spTree>
    <p:extLst>
      <p:ext uri="{BB962C8B-B14F-4D97-AF65-F5344CB8AC3E}">
        <p14:creationId xmlns:p14="http://schemas.microsoft.com/office/powerpoint/2010/main" val="331570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66D23A-1888-4ADA-81A6-638F6C65BF09}" type="slidenum">
              <a:rPr lang="en-GB" smtClean="0"/>
              <a:t>16</a:t>
            </a:fld>
            <a:endParaRPr lang="en-GB"/>
          </a:p>
        </p:txBody>
      </p:sp>
    </p:spTree>
    <p:extLst>
      <p:ext uri="{BB962C8B-B14F-4D97-AF65-F5344CB8AC3E}">
        <p14:creationId xmlns:p14="http://schemas.microsoft.com/office/powerpoint/2010/main" val="2887841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1116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552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8775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 descr="UC_English_RGB_lar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8301" y="388938"/>
            <a:ext cx="28405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6933" y="1803401"/>
            <a:ext cx="12208933" cy="3490913"/>
            <a:chOff x="746" y="2568"/>
            <a:chExt cx="3028" cy="1022"/>
          </a:xfrm>
        </p:grpSpPr>
        <p:sp>
          <p:nvSpPr>
            <p:cNvPr id="5" name="Freeform 5"/>
            <p:cNvSpPr>
              <a:spLocks/>
            </p:cNvSpPr>
            <p:nvPr/>
          </p:nvSpPr>
          <p:spPr bwMode="auto">
            <a:xfrm>
              <a:off x="1967" y="2814"/>
              <a:ext cx="1807" cy="328"/>
            </a:xfrm>
            <a:custGeom>
              <a:avLst/>
              <a:gdLst>
                <a:gd name="T0" fmla="*/ 2147483647 w 765"/>
                <a:gd name="T1" fmla="*/ 2147483647 h 139"/>
                <a:gd name="T2" fmla="*/ 2147483647 w 765"/>
                <a:gd name="T3" fmla="*/ 2147483647 h 139"/>
                <a:gd name="T4" fmla="*/ 0 w 765"/>
                <a:gd name="T5" fmla="*/ 2147483647 h 139"/>
                <a:gd name="T6" fmla="*/ 2147483647 w 765"/>
                <a:gd name="T7" fmla="*/ 2147483647 h 139"/>
                <a:gd name="T8" fmla="*/ 2147483647 w 765"/>
                <a:gd name="T9" fmla="*/ 2147483647 h 139"/>
                <a:gd name="T10" fmla="*/ 2147483647 w 765"/>
                <a:gd name="T11" fmla="*/ 2147483647 h 139"/>
                <a:gd name="T12" fmla="*/ 2147483647 w 765"/>
                <a:gd name="T13" fmla="*/ 2147483647 h 139"/>
                <a:gd name="T14" fmla="*/ 2147483647 w 765"/>
                <a:gd name="T15" fmla="*/ 2147483647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5" h="139">
                  <a:moveTo>
                    <a:pt x="765" y="120"/>
                  </a:moveTo>
                  <a:cubicBezTo>
                    <a:pt x="765" y="120"/>
                    <a:pt x="233" y="118"/>
                    <a:pt x="159" y="120"/>
                  </a:cubicBezTo>
                  <a:cubicBezTo>
                    <a:pt x="91" y="121"/>
                    <a:pt x="21" y="121"/>
                    <a:pt x="0" y="139"/>
                  </a:cubicBezTo>
                  <a:cubicBezTo>
                    <a:pt x="1" y="138"/>
                    <a:pt x="2" y="136"/>
                    <a:pt x="2" y="136"/>
                  </a:cubicBezTo>
                  <a:cubicBezTo>
                    <a:pt x="80" y="18"/>
                    <a:pt x="80" y="18"/>
                    <a:pt x="80" y="18"/>
                  </a:cubicBezTo>
                  <a:cubicBezTo>
                    <a:pt x="80" y="18"/>
                    <a:pt x="91" y="3"/>
                    <a:pt x="132" y="1"/>
                  </a:cubicBezTo>
                  <a:cubicBezTo>
                    <a:pt x="173" y="0"/>
                    <a:pt x="765" y="1"/>
                    <a:pt x="765" y="1"/>
                  </a:cubicBezTo>
                  <a:cubicBezTo>
                    <a:pt x="765" y="120"/>
                    <a:pt x="765" y="120"/>
                    <a:pt x="765" y="120"/>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prstClr val="black"/>
                </a:solidFill>
              </a:endParaRPr>
            </a:p>
          </p:txBody>
        </p:sp>
        <p:sp>
          <p:nvSpPr>
            <p:cNvPr id="6" name="Freeform 6"/>
            <p:cNvSpPr>
              <a:spLocks/>
            </p:cNvSpPr>
            <p:nvPr/>
          </p:nvSpPr>
          <p:spPr bwMode="auto">
            <a:xfrm>
              <a:off x="1164" y="2608"/>
              <a:ext cx="1108" cy="982"/>
            </a:xfrm>
            <a:custGeom>
              <a:avLst/>
              <a:gdLst>
                <a:gd name="T0" fmla="*/ 2147483647 w 469"/>
                <a:gd name="T1" fmla="*/ 2147483647 h 416"/>
                <a:gd name="T2" fmla="*/ 0 w 469"/>
                <a:gd name="T3" fmla="*/ 2147483647 h 416"/>
                <a:gd name="T4" fmla="*/ 2147483647 w 469"/>
                <a:gd name="T5" fmla="*/ 2147483647 h 416"/>
                <a:gd name="T6" fmla="*/ 2147483647 w 469"/>
                <a:gd name="T7" fmla="*/ 2147483647 h 416"/>
                <a:gd name="T8" fmla="*/ 2147483647 w 469"/>
                <a:gd name="T9" fmla="*/ 2147483647 h 416"/>
                <a:gd name="T10" fmla="*/ 2147483647 w 469"/>
                <a:gd name="T11" fmla="*/ 2147483647 h 416"/>
                <a:gd name="T12" fmla="*/ 2147483647 w 469"/>
                <a:gd name="T13" fmla="*/ 2147483647 h 416"/>
                <a:gd name="T14" fmla="*/ 2147483647 w 469"/>
                <a:gd name="T15" fmla="*/ 2147483647 h 416"/>
                <a:gd name="T16" fmla="*/ 2147483647 w 469"/>
                <a:gd name="T17" fmla="*/ 2147483647 h 416"/>
                <a:gd name="T18" fmla="*/ 2147483647 w 469"/>
                <a:gd name="T19" fmla="*/ 2147483647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416">
                  <a:moveTo>
                    <a:pt x="19" y="44"/>
                  </a:moveTo>
                  <a:cubicBezTo>
                    <a:pt x="13" y="49"/>
                    <a:pt x="6" y="54"/>
                    <a:pt x="0" y="59"/>
                  </a:cubicBezTo>
                  <a:cubicBezTo>
                    <a:pt x="69" y="133"/>
                    <a:pt x="243" y="319"/>
                    <a:pt x="273" y="345"/>
                  </a:cubicBezTo>
                  <a:cubicBezTo>
                    <a:pt x="310" y="378"/>
                    <a:pt x="347" y="408"/>
                    <a:pt x="361" y="414"/>
                  </a:cubicBezTo>
                  <a:cubicBezTo>
                    <a:pt x="366" y="416"/>
                    <a:pt x="368" y="413"/>
                    <a:pt x="368" y="413"/>
                  </a:cubicBezTo>
                  <a:cubicBezTo>
                    <a:pt x="469" y="338"/>
                    <a:pt x="469" y="338"/>
                    <a:pt x="469" y="338"/>
                  </a:cubicBezTo>
                  <a:cubicBezTo>
                    <a:pt x="469" y="338"/>
                    <a:pt x="448" y="346"/>
                    <a:pt x="401" y="299"/>
                  </a:cubicBezTo>
                  <a:cubicBezTo>
                    <a:pt x="355" y="253"/>
                    <a:pt x="147" y="34"/>
                    <a:pt x="147" y="34"/>
                  </a:cubicBezTo>
                  <a:cubicBezTo>
                    <a:pt x="147" y="34"/>
                    <a:pt x="131" y="16"/>
                    <a:pt x="109" y="6"/>
                  </a:cubicBezTo>
                  <a:cubicBezTo>
                    <a:pt x="99" y="2"/>
                    <a:pt x="72" y="0"/>
                    <a:pt x="19" y="44"/>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prstClr val="black"/>
                </a:solidFill>
              </a:endParaRPr>
            </a:p>
          </p:txBody>
        </p:sp>
        <p:sp>
          <p:nvSpPr>
            <p:cNvPr id="7" name="Freeform 7"/>
            <p:cNvSpPr>
              <a:spLocks/>
            </p:cNvSpPr>
            <p:nvPr/>
          </p:nvSpPr>
          <p:spPr bwMode="auto">
            <a:xfrm>
              <a:off x="970" y="2568"/>
              <a:ext cx="451" cy="180"/>
            </a:xfrm>
            <a:custGeom>
              <a:avLst/>
              <a:gdLst>
                <a:gd name="T0" fmla="*/ 2147483647 w 191"/>
                <a:gd name="T1" fmla="*/ 2147483647 h 76"/>
                <a:gd name="T2" fmla="*/ 2147483647 w 191"/>
                <a:gd name="T3" fmla="*/ 2147483647 h 76"/>
                <a:gd name="T4" fmla="*/ 2147483647 w 191"/>
                <a:gd name="T5" fmla="*/ 2147483647 h 76"/>
                <a:gd name="T6" fmla="*/ 2147483647 w 191"/>
                <a:gd name="T7" fmla="*/ 2147483647 h 76"/>
                <a:gd name="T8" fmla="*/ 2147483647 w 191"/>
                <a:gd name="T9" fmla="*/ 2147483647 h 76"/>
                <a:gd name="T10" fmla="*/ 2147483647 w 191"/>
                <a:gd name="T11" fmla="*/ 2147483647 h 76"/>
                <a:gd name="T12" fmla="*/ 2147483647 w 191"/>
                <a:gd name="T13" fmla="*/ 2147483647 h 76"/>
                <a:gd name="T14" fmla="*/ 2147483647 w 191"/>
                <a:gd name="T15" fmla="*/ 2147483647 h 76"/>
                <a:gd name="T16" fmla="*/ 0 w 191"/>
                <a:gd name="T17" fmla="*/ 0 h 76"/>
                <a:gd name="T18" fmla="*/ 2147483647 w 191"/>
                <a:gd name="T19" fmla="*/ 2147483647 h 76"/>
                <a:gd name="T20" fmla="*/ 2147483647 w 191"/>
                <a:gd name="T21" fmla="*/ 2147483647 h 76"/>
                <a:gd name="T22" fmla="*/ 2147483647 w 191"/>
                <a:gd name="T23" fmla="*/ 2147483647 h 76"/>
                <a:gd name="T24" fmla="*/ 2147483647 w 191"/>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76">
                  <a:moveTo>
                    <a:pt x="191" y="23"/>
                  </a:moveTo>
                  <a:cubicBezTo>
                    <a:pt x="185" y="20"/>
                    <a:pt x="179" y="18"/>
                    <a:pt x="173" y="17"/>
                  </a:cubicBezTo>
                  <a:cubicBezTo>
                    <a:pt x="172" y="16"/>
                    <a:pt x="172" y="16"/>
                    <a:pt x="172" y="16"/>
                  </a:cubicBezTo>
                  <a:cubicBezTo>
                    <a:pt x="172" y="16"/>
                    <a:pt x="172" y="16"/>
                    <a:pt x="172" y="16"/>
                  </a:cubicBezTo>
                  <a:cubicBezTo>
                    <a:pt x="171" y="16"/>
                    <a:pt x="170" y="16"/>
                    <a:pt x="170" y="16"/>
                  </a:cubicBezTo>
                  <a:cubicBezTo>
                    <a:pt x="170" y="16"/>
                    <a:pt x="168" y="16"/>
                    <a:pt x="164" y="16"/>
                  </a:cubicBezTo>
                  <a:cubicBezTo>
                    <a:pt x="134" y="14"/>
                    <a:pt x="46" y="6"/>
                    <a:pt x="11" y="2"/>
                  </a:cubicBezTo>
                  <a:cubicBezTo>
                    <a:pt x="8" y="1"/>
                    <a:pt x="6" y="1"/>
                    <a:pt x="3" y="1"/>
                  </a:cubicBezTo>
                  <a:cubicBezTo>
                    <a:pt x="2" y="1"/>
                    <a:pt x="1" y="1"/>
                    <a:pt x="0" y="0"/>
                  </a:cubicBezTo>
                  <a:cubicBezTo>
                    <a:pt x="18" y="9"/>
                    <a:pt x="22" y="12"/>
                    <a:pt x="53" y="46"/>
                  </a:cubicBezTo>
                  <a:cubicBezTo>
                    <a:pt x="53" y="46"/>
                    <a:pt x="64" y="58"/>
                    <a:pt x="82" y="76"/>
                  </a:cubicBezTo>
                  <a:cubicBezTo>
                    <a:pt x="88" y="71"/>
                    <a:pt x="95" y="66"/>
                    <a:pt x="101" y="61"/>
                  </a:cubicBezTo>
                  <a:cubicBezTo>
                    <a:pt x="154" y="17"/>
                    <a:pt x="181" y="19"/>
                    <a:pt x="191" y="23"/>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prstClr val="black"/>
                </a:solidFill>
              </a:endParaRPr>
            </a:p>
          </p:txBody>
        </p:sp>
        <p:sp>
          <p:nvSpPr>
            <p:cNvPr id="8" name="Freeform 8"/>
            <p:cNvSpPr>
              <a:spLocks/>
            </p:cNvSpPr>
            <p:nvPr/>
          </p:nvSpPr>
          <p:spPr bwMode="auto">
            <a:xfrm>
              <a:off x="746" y="2568"/>
              <a:ext cx="418" cy="503"/>
            </a:xfrm>
            <a:custGeom>
              <a:avLst/>
              <a:gdLst>
                <a:gd name="T0" fmla="*/ 0 w 177"/>
                <a:gd name="T1" fmla="*/ 2147483647 h 213"/>
                <a:gd name="T2" fmla="*/ 0 w 177"/>
                <a:gd name="T3" fmla="*/ 2147483647 h 213"/>
                <a:gd name="T4" fmla="*/ 0 w 177"/>
                <a:gd name="T5" fmla="*/ 2147483647 h 213"/>
                <a:gd name="T6" fmla="*/ 0 w 177"/>
                <a:gd name="T7" fmla="*/ 2147483647 h 213"/>
                <a:gd name="T8" fmla="*/ 2147483647 w 177"/>
                <a:gd name="T9" fmla="*/ 2147483647 h 213"/>
                <a:gd name="T10" fmla="*/ 2147483647 w 177"/>
                <a:gd name="T11" fmla="*/ 2147483647 h 213"/>
                <a:gd name="T12" fmla="*/ 2147483647 w 177"/>
                <a:gd name="T13" fmla="*/ 2147483647 h 213"/>
                <a:gd name="T14" fmla="*/ 2147483647 w 177"/>
                <a:gd name="T15" fmla="*/ 2147483647 h 213"/>
                <a:gd name="T16" fmla="*/ 2147483647 w 177"/>
                <a:gd name="T17" fmla="*/ 2147483647 h 213"/>
                <a:gd name="T18" fmla="*/ 2147483647 w 177"/>
                <a:gd name="T19" fmla="*/ 2147483647 h 213"/>
                <a:gd name="T20" fmla="*/ 2147483647 w 177"/>
                <a:gd name="T21" fmla="*/ 2147483647 h 213"/>
                <a:gd name="T22" fmla="*/ 2147483647 w 177"/>
                <a:gd name="T23" fmla="*/ 2147483647 h 213"/>
                <a:gd name="T24" fmla="*/ 2147483647 w 177"/>
                <a:gd name="T25" fmla="*/ 2147483647 h 213"/>
                <a:gd name="T26" fmla="*/ 2147483647 w 177"/>
                <a:gd name="T27" fmla="*/ 2147483647 h 213"/>
                <a:gd name="T28" fmla="*/ 2147483647 w 177"/>
                <a:gd name="T29" fmla="*/ 2147483647 h 213"/>
                <a:gd name="T30" fmla="*/ 2147483647 w 177"/>
                <a:gd name="T31" fmla="*/ 2147483647 h 213"/>
                <a:gd name="T32" fmla="*/ 2147483647 w 177"/>
                <a:gd name="T33" fmla="*/ 2147483647 h 213"/>
                <a:gd name="T34" fmla="*/ 2147483647 w 177"/>
                <a:gd name="T35" fmla="*/ 2147483647 h 213"/>
                <a:gd name="T36" fmla="*/ 2147483647 w 177"/>
                <a:gd name="T37" fmla="*/ 2147483647 h 213"/>
                <a:gd name="T38" fmla="*/ 2147483647 w 177"/>
                <a:gd name="T39" fmla="*/ 2147483647 h 213"/>
                <a:gd name="T40" fmla="*/ 2147483647 w 177"/>
                <a:gd name="T41" fmla="*/ 2147483647 h 213"/>
                <a:gd name="T42" fmla="*/ 2147483647 w 177"/>
                <a:gd name="T43" fmla="*/ 2147483647 h 213"/>
                <a:gd name="T44" fmla="*/ 2147483647 w 177"/>
                <a:gd name="T45" fmla="*/ 2147483647 h 213"/>
                <a:gd name="T46" fmla="*/ 2147483647 w 177"/>
                <a:gd name="T47" fmla="*/ 2147483647 h 213"/>
                <a:gd name="T48" fmla="*/ 2147483647 w 177"/>
                <a:gd name="T49" fmla="*/ 2147483647 h 213"/>
                <a:gd name="T50" fmla="*/ 2147483647 w 177"/>
                <a:gd name="T51" fmla="*/ 2147483647 h 213"/>
                <a:gd name="T52" fmla="*/ 2147483647 w 177"/>
                <a:gd name="T53" fmla="*/ 2147483647 h 213"/>
                <a:gd name="T54" fmla="*/ 2147483647 w 177"/>
                <a:gd name="T55" fmla="*/ 2147483647 h 213"/>
                <a:gd name="T56" fmla="*/ 2147483647 w 177"/>
                <a:gd name="T57" fmla="*/ 2147483647 h 213"/>
                <a:gd name="T58" fmla="*/ 2147483647 w 177"/>
                <a:gd name="T59" fmla="*/ 2147483647 h 213"/>
                <a:gd name="T60" fmla="*/ 2147483647 w 177"/>
                <a:gd name="T61" fmla="*/ 2147483647 h 213"/>
                <a:gd name="T62" fmla="*/ 2147483647 w 177"/>
                <a:gd name="T63" fmla="*/ 2147483647 h 213"/>
                <a:gd name="T64" fmla="*/ 2147483647 w 177"/>
                <a:gd name="T65" fmla="*/ 2147483647 h 213"/>
                <a:gd name="T66" fmla="*/ 2147483647 w 177"/>
                <a:gd name="T67" fmla="*/ 0 h 213"/>
                <a:gd name="T68" fmla="*/ 2147483647 w 177"/>
                <a:gd name="T69" fmla="*/ 0 h 213"/>
                <a:gd name="T70" fmla="*/ 0 w 177"/>
                <a:gd name="T71" fmla="*/ 2147483647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213">
                  <a:moveTo>
                    <a:pt x="0" y="65"/>
                  </a:moveTo>
                  <a:cubicBezTo>
                    <a:pt x="0" y="213"/>
                    <a:pt x="0" y="213"/>
                    <a:pt x="0" y="213"/>
                  </a:cubicBezTo>
                  <a:cubicBezTo>
                    <a:pt x="0" y="213"/>
                    <a:pt x="0" y="213"/>
                    <a:pt x="0" y="213"/>
                  </a:cubicBezTo>
                  <a:cubicBezTo>
                    <a:pt x="0" y="213"/>
                    <a:pt x="0" y="213"/>
                    <a:pt x="0" y="213"/>
                  </a:cubicBezTo>
                  <a:cubicBezTo>
                    <a:pt x="16" y="205"/>
                    <a:pt x="53" y="176"/>
                    <a:pt x="95" y="143"/>
                  </a:cubicBezTo>
                  <a:cubicBezTo>
                    <a:pt x="114" y="127"/>
                    <a:pt x="135" y="110"/>
                    <a:pt x="155" y="94"/>
                  </a:cubicBezTo>
                  <a:cubicBezTo>
                    <a:pt x="160" y="90"/>
                    <a:pt x="166" y="85"/>
                    <a:pt x="171" y="81"/>
                  </a:cubicBezTo>
                  <a:cubicBezTo>
                    <a:pt x="171" y="81"/>
                    <a:pt x="171" y="81"/>
                    <a:pt x="171" y="81"/>
                  </a:cubicBezTo>
                  <a:cubicBezTo>
                    <a:pt x="172" y="80"/>
                    <a:pt x="172" y="80"/>
                    <a:pt x="172" y="80"/>
                  </a:cubicBezTo>
                  <a:cubicBezTo>
                    <a:pt x="173" y="80"/>
                    <a:pt x="173" y="79"/>
                    <a:pt x="173" y="79"/>
                  </a:cubicBezTo>
                  <a:cubicBezTo>
                    <a:pt x="173" y="79"/>
                    <a:pt x="173" y="79"/>
                    <a:pt x="173" y="79"/>
                  </a:cubicBezTo>
                  <a:cubicBezTo>
                    <a:pt x="174" y="79"/>
                    <a:pt x="174" y="79"/>
                    <a:pt x="174" y="79"/>
                  </a:cubicBezTo>
                  <a:cubicBezTo>
                    <a:pt x="174" y="78"/>
                    <a:pt x="175" y="78"/>
                    <a:pt x="175" y="77"/>
                  </a:cubicBezTo>
                  <a:cubicBezTo>
                    <a:pt x="175" y="77"/>
                    <a:pt x="176" y="77"/>
                    <a:pt x="176" y="77"/>
                  </a:cubicBezTo>
                  <a:cubicBezTo>
                    <a:pt x="176" y="77"/>
                    <a:pt x="176" y="77"/>
                    <a:pt x="176" y="77"/>
                  </a:cubicBezTo>
                  <a:cubicBezTo>
                    <a:pt x="176" y="77"/>
                    <a:pt x="176" y="77"/>
                    <a:pt x="176" y="77"/>
                  </a:cubicBezTo>
                  <a:cubicBezTo>
                    <a:pt x="176" y="77"/>
                    <a:pt x="176" y="76"/>
                    <a:pt x="177" y="76"/>
                  </a:cubicBezTo>
                  <a:cubicBezTo>
                    <a:pt x="172" y="72"/>
                    <a:pt x="168" y="67"/>
                    <a:pt x="165" y="64"/>
                  </a:cubicBezTo>
                  <a:cubicBezTo>
                    <a:pt x="164" y="62"/>
                    <a:pt x="163" y="61"/>
                    <a:pt x="162" y="60"/>
                  </a:cubicBezTo>
                  <a:cubicBezTo>
                    <a:pt x="161" y="60"/>
                    <a:pt x="160" y="59"/>
                    <a:pt x="160" y="58"/>
                  </a:cubicBezTo>
                  <a:cubicBezTo>
                    <a:pt x="152" y="50"/>
                    <a:pt x="148" y="46"/>
                    <a:pt x="148" y="46"/>
                  </a:cubicBezTo>
                  <a:cubicBezTo>
                    <a:pt x="141" y="38"/>
                    <a:pt x="135" y="32"/>
                    <a:pt x="130" y="27"/>
                  </a:cubicBezTo>
                  <a:cubicBezTo>
                    <a:pt x="119" y="15"/>
                    <a:pt x="113" y="10"/>
                    <a:pt x="106" y="6"/>
                  </a:cubicBezTo>
                  <a:cubicBezTo>
                    <a:pt x="105" y="6"/>
                    <a:pt x="105" y="5"/>
                    <a:pt x="104" y="5"/>
                  </a:cubicBezTo>
                  <a:cubicBezTo>
                    <a:pt x="103" y="5"/>
                    <a:pt x="103" y="4"/>
                    <a:pt x="103" y="4"/>
                  </a:cubicBezTo>
                  <a:cubicBezTo>
                    <a:pt x="103" y="4"/>
                    <a:pt x="103" y="4"/>
                    <a:pt x="103" y="4"/>
                  </a:cubicBezTo>
                  <a:cubicBezTo>
                    <a:pt x="103"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0" y="3"/>
                    <a:pt x="98" y="2"/>
                    <a:pt x="95" y="0"/>
                  </a:cubicBezTo>
                  <a:cubicBezTo>
                    <a:pt x="95" y="0"/>
                    <a:pt x="94" y="0"/>
                    <a:pt x="93" y="0"/>
                  </a:cubicBezTo>
                  <a:cubicBezTo>
                    <a:pt x="51" y="0"/>
                    <a:pt x="0" y="65"/>
                    <a:pt x="0" y="65"/>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prstClr val="black"/>
                </a:solidFill>
              </a:endParaRPr>
            </a:p>
          </p:txBody>
        </p:sp>
        <p:sp>
          <p:nvSpPr>
            <p:cNvPr id="9" name="Freeform 9"/>
            <p:cNvSpPr>
              <a:spLocks/>
            </p:cNvSpPr>
            <p:nvPr/>
          </p:nvSpPr>
          <p:spPr bwMode="auto">
            <a:xfrm>
              <a:off x="1965" y="2861"/>
              <a:ext cx="311" cy="727"/>
            </a:xfrm>
            <a:custGeom>
              <a:avLst/>
              <a:gdLst>
                <a:gd name="T0" fmla="*/ 2147483647 w 132"/>
                <a:gd name="T1" fmla="*/ 2147483647 h 308"/>
                <a:gd name="T2" fmla="*/ 2147483647 w 132"/>
                <a:gd name="T3" fmla="*/ 2147483647 h 308"/>
                <a:gd name="T4" fmla="*/ 2147483647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2147483647 w 132"/>
                <a:gd name="T17" fmla="*/ 2147483647 h 308"/>
                <a:gd name="T18" fmla="*/ 2147483647 w 132"/>
                <a:gd name="T19" fmla="*/ 2147483647 h 308"/>
                <a:gd name="T20" fmla="*/ 2147483647 w 132"/>
                <a:gd name="T21" fmla="*/ 2147483647 h 308"/>
                <a:gd name="T22" fmla="*/ 2147483647 w 132"/>
                <a:gd name="T23" fmla="*/ 2147483647 h 308"/>
                <a:gd name="T24" fmla="*/ 2147483647 w 132"/>
                <a:gd name="T25" fmla="*/ 2147483647 h 308"/>
                <a:gd name="T26" fmla="*/ 2147483647 w 132"/>
                <a:gd name="T27" fmla="*/ 2147483647 h 308"/>
                <a:gd name="T28" fmla="*/ 0 w 132"/>
                <a:gd name="T29" fmla="*/ 2147483647 h 308"/>
                <a:gd name="T30" fmla="*/ 0 w 132"/>
                <a:gd name="T31" fmla="*/ 2147483647 h 308"/>
                <a:gd name="T32" fmla="*/ 0 w 132"/>
                <a:gd name="T33" fmla="*/ 2147483647 h 308"/>
                <a:gd name="T34" fmla="*/ 0 w 132"/>
                <a:gd name="T35" fmla="*/ 2147483647 h 308"/>
                <a:gd name="T36" fmla="*/ 0 w 132"/>
                <a:gd name="T37" fmla="*/ 2147483647 h 308"/>
                <a:gd name="T38" fmla="*/ 0 w 132"/>
                <a:gd name="T39" fmla="*/ 2147483647 h 308"/>
                <a:gd name="T40" fmla="*/ 0 w 132"/>
                <a:gd name="T41" fmla="*/ 2147483647 h 308"/>
                <a:gd name="T42" fmla="*/ 0 w 132"/>
                <a:gd name="T43" fmla="*/ 2147483647 h 308"/>
                <a:gd name="T44" fmla="*/ 0 w 132"/>
                <a:gd name="T45" fmla="*/ 2147483647 h 308"/>
                <a:gd name="T46" fmla="*/ 0 w 132"/>
                <a:gd name="T47" fmla="*/ 2147483647 h 308"/>
                <a:gd name="T48" fmla="*/ 0 w 132"/>
                <a:gd name="T49" fmla="*/ 2147483647 h 308"/>
                <a:gd name="T50" fmla="*/ 2147483647 w 132"/>
                <a:gd name="T51" fmla="*/ 2147483647 h 308"/>
                <a:gd name="T52" fmla="*/ 2147483647 w 132"/>
                <a:gd name="T53" fmla="*/ 2147483647 h 308"/>
                <a:gd name="T54" fmla="*/ 2147483647 w 132"/>
                <a:gd name="T55" fmla="*/ 2147483647 h 308"/>
                <a:gd name="T56" fmla="*/ 2147483647 w 132"/>
                <a:gd name="T57" fmla="*/ 2147483647 h 308"/>
                <a:gd name="T58" fmla="*/ 2147483647 w 132"/>
                <a:gd name="T59" fmla="*/ 2147483647 h 308"/>
                <a:gd name="T60" fmla="*/ 2147483647 w 132"/>
                <a:gd name="T61" fmla="*/ 2147483647 h 308"/>
                <a:gd name="T62" fmla="*/ 2147483647 w 132"/>
                <a:gd name="T63" fmla="*/ 2147483647 h 308"/>
                <a:gd name="T64" fmla="*/ 2147483647 w 132"/>
                <a:gd name="T65" fmla="*/ 2147483647 h 308"/>
                <a:gd name="T66" fmla="*/ 2147483647 w 132"/>
                <a:gd name="T67" fmla="*/ 2147483647 h 308"/>
                <a:gd name="T68" fmla="*/ 2147483647 w 132"/>
                <a:gd name="T69" fmla="*/ 2147483647 h 308"/>
                <a:gd name="T70" fmla="*/ 2147483647 w 132"/>
                <a:gd name="T71" fmla="*/ 2147483647 h 308"/>
                <a:gd name="T72" fmla="*/ 2147483647 w 132"/>
                <a:gd name="T73" fmla="*/ 2147483647 h 308"/>
                <a:gd name="T74" fmla="*/ 2147483647 w 132"/>
                <a:gd name="T75" fmla="*/ 2147483647 h 308"/>
                <a:gd name="T76" fmla="*/ 2147483647 w 132"/>
                <a:gd name="T77" fmla="*/ 2147483647 h 308"/>
                <a:gd name="T78" fmla="*/ 2147483647 w 132"/>
                <a:gd name="T79" fmla="*/ 2147483647 h 308"/>
                <a:gd name="T80" fmla="*/ 2147483647 w 132"/>
                <a:gd name="T81" fmla="*/ 2147483647 h 308"/>
                <a:gd name="T82" fmla="*/ 2147483647 w 132"/>
                <a:gd name="T83" fmla="*/ 2147483647 h 308"/>
                <a:gd name="T84" fmla="*/ 2147483647 w 132"/>
                <a:gd name="T85" fmla="*/ 2147483647 h 308"/>
                <a:gd name="T86" fmla="*/ 2147483647 w 132"/>
                <a:gd name="T87" fmla="*/ 2147483647 h 308"/>
                <a:gd name="T88" fmla="*/ 2147483647 w 132"/>
                <a:gd name="T89" fmla="*/ 2147483647 h 308"/>
                <a:gd name="T90" fmla="*/ 2147483647 w 132"/>
                <a:gd name="T91" fmla="*/ 2147483647 h 308"/>
                <a:gd name="T92" fmla="*/ 2147483647 w 132"/>
                <a:gd name="T93" fmla="*/ 2147483647 h 308"/>
                <a:gd name="T94" fmla="*/ 2147483647 w 132"/>
                <a:gd name="T95" fmla="*/ 2147483647 h 308"/>
                <a:gd name="T96" fmla="*/ 2147483647 w 132"/>
                <a:gd name="T97" fmla="*/ 2147483647 h 308"/>
                <a:gd name="T98" fmla="*/ 2147483647 w 132"/>
                <a:gd name="T99" fmla="*/ 2147483647 h 308"/>
                <a:gd name="T100" fmla="*/ 2147483647 w 132"/>
                <a:gd name="T101" fmla="*/ 2147483647 h 308"/>
                <a:gd name="T102" fmla="*/ 2147483647 w 132"/>
                <a:gd name="T103" fmla="*/ 2147483647 h 308"/>
                <a:gd name="T104" fmla="*/ 2147483647 w 132"/>
                <a:gd name="T105" fmla="*/ 2147483647 h 308"/>
                <a:gd name="T106" fmla="*/ 2147483647 w 132"/>
                <a:gd name="T107" fmla="*/ 2147483647 h 308"/>
                <a:gd name="T108" fmla="*/ 2147483647 w 132"/>
                <a:gd name="T109" fmla="*/ 2147483647 h 308"/>
                <a:gd name="T110" fmla="*/ 2147483647 w 132"/>
                <a:gd name="T111" fmla="*/ 2147483647 h 308"/>
                <a:gd name="T112" fmla="*/ 2147483647 w 132"/>
                <a:gd name="T113" fmla="*/ 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308">
                  <a:moveTo>
                    <a:pt x="68" y="17"/>
                  </a:moveTo>
                  <a:cubicBezTo>
                    <a:pt x="67" y="19"/>
                    <a:pt x="66" y="20"/>
                    <a:pt x="65" y="21"/>
                  </a:cubicBezTo>
                  <a:cubicBezTo>
                    <a:pt x="65" y="22"/>
                    <a:pt x="65" y="22"/>
                    <a:pt x="65" y="23"/>
                  </a:cubicBezTo>
                  <a:cubicBezTo>
                    <a:pt x="65" y="23"/>
                    <a:pt x="65" y="23"/>
                    <a:pt x="64" y="23"/>
                  </a:cubicBezTo>
                  <a:cubicBezTo>
                    <a:pt x="64" y="23"/>
                    <a:pt x="64" y="23"/>
                    <a:pt x="64" y="23"/>
                  </a:cubicBezTo>
                  <a:cubicBezTo>
                    <a:pt x="63" y="25"/>
                    <a:pt x="62" y="27"/>
                    <a:pt x="60" y="29"/>
                  </a:cubicBezTo>
                  <a:cubicBezTo>
                    <a:pt x="44" y="53"/>
                    <a:pt x="19" y="92"/>
                    <a:pt x="10" y="105"/>
                  </a:cubicBezTo>
                  <a:cubicBezTo>
                    <a:pt x="9" y="107"/>
                    <a:pt x="8" y="108"/>
                    <a:pt x="7" y="109"/>
                  </a:cubicBezTo>
                  <a:cubicBezTo>
                    <a:pt x="6" y="111"/>
                    <a:pt x="5" y="112"/>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5"/>
                  </a:cubicBezTo>
                  <a:cubicBezTo>
                    <a:pt x="4" y="115"/>
                    <a:pt x="3" y="115"/>
                    <a:pt x="3" y="115"/>
                  </a:cubicBezTo>
                  <a:cubicBezTo>
                    <a:pt x="3" y="115"/>
                    <a:pt x="3" y="115"/>
                    <a:pt x="3" y="115"/>
                  </a:cubicBezTo>
                  <a:cubicBezTo>
                    <a:pt x="3" y="115"/>
                    <a:pt x="3" y="116"/>
                    <a:pt x="2" y="117"/>
                  </a:cubicBezTo>
                  <a:cubicBezTo>
                    <a:pt x="2" y="117"/>
                    <a:pt x="2" y="117"/>
                    <a:pt x="2" y="117"/>
                  </a:cubicBezTo>
                  <a:cubicBezTo>
                    <a:pt x="2" y="117"/>
                    <a:pt x="2" y="117"/>
                    <a:pt x="2" y="117"/>
                  </a:cubicBezTo>
                  <a:cubicBezTo>
                    <a:pt x="2" y="117"/>
                    <a:pt x="2" y="117"/>
                    <a:pt x="2" y="117"/>
                  </a:cubicBezTo>
                  <a:cubicBezTo>
                    <a:pt x="2" y="117"/>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9"/>
                    <a:pt x="2" y="119"/>
                    <a:pt x="2" y="119"/>
                  </a:cubicBezTo>
                  <a:cubicBezTo>
                    <a:pt x="2" y="119"/>
                    <a:pt x="2" y="119"/>
                    <a:pt x="1" y="119"/>
                  </a:cubicBezTo>
                  <a:cubicBezTo>
                    <a:pt x="1" y="120"/>
                    <a:pt x="0" y="122"/>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6"/>
                    <a:pt x="0" y="126"/>
                    <a:pt x="0" y="126"/>
                  </a:cubicBezTo>
                  <a:cubicBezTo>
                    <a:pt x="0" y="126"/>
                    <a:pt x="0" y="126"/>
                    <a:pt x="0" y="126"/>
                  </a:cubicBezTo>
                  <a:cubicBezTo>
                    <a:pt x="0" y="126"/>
                    <a:pt x="0" y="127"/>
                    <a:pt x="0" y="128"/>
                  </a:cubicBezTo>
                  <a:cubicBezTo>
                    <a:pt x="0" y="131"/>
                    <a:pt x="0" y="135"/>
                    <a:pt x="1" y="139"/>
                  </a:cubicBezTo>
                  <a:cubicBezTo>
                    <a:pt x="5" y="152"/>
                    <a:pt x="9" y="166"/>
                    <a:pt x="13" y="181"/>
                  </a:cubicBezTo>
                  <a:cubicBezTo>
                    <a:pt x="13" y="181"/>
                    <a:pt x="13" y="181"/>
                    <a:pt x="13" y="181"/>
                  </a:cubicBezTo>
                  <a:cubicBezTo>
                    <a:pt x="13" y="182"/>
                    <a:pt x="13" y="182"/>
                    <a:pt x="13" y="182"/>
                  </a:cubicBezTo>
                  <a:cubicBezTo>
                    <a:pt x="15" y="189"/>
                    <a:pt x="17" y="196"/>
                    <a:pt x="19" y="204"/>
                  </a:cubicBezTo>
                  <a:cubicBezTo>
                    <a:pt x="19" y="204"/>
                    <a:pt x="19" y="204"/>
                    <a:pt x="19" y="204"/>
                  </a:cubicBezTo>
                  <a:cubicBezTo>
                    <a:pt x="19" y="204"/>
                    <a:pt x="19" y="204"/>
                    <a:pt x="19" y="204"/>
                  </a:cubicBezTo>
                  <a:cubicBezTo>
                    <a:pt x="19" y="204"/>
                    <a:pt x="19" y="204"/>
                    <a:pt x="19" y="204"/>
                  </a:cubicBezTo>
                  <a:cubicBezTo>
                    <a:pt x="19" y="204"/>
                    <a:pt x="19" y="204"/>
                    <a:pt x="19" y="204"/>
                  </a:cubicBezTo>
                  <a:cubicBezTo>
                    <a:pt x="19" y="204"/>
                    <a:pt x="19" y="205"/>
                    <a:pt x="19" y="205"/>
                  </a:cubicBezTo>
                  <a:cubicBezTo>
                    <a:pt x="19" y="205"/>
                    <a:pt x="19" y="205"/>
                    <a:pt x="19" y="205"/>
                  </a:cubicBezTo>
                  <a:cubicBezTo>
                    <a:pt x="19" y="205"/>
                    <a:pt x="19" y="205"/>
                    <a:pt x="19" y="205"/>
                  </a:cubicBezTo>
                  <a:cubicBezTo>
                    <a:pt x="20" y="206"/>
                    <a:pt x="20" y="206"/>
                    <a:pt x="20" y="207"/>
                  </a:cubicBezTo>
                  <a:cubicBezTo>
                    <a:pt x="20" y="208"/>
                    <a:pt x="20" y="209"/>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6" y="230"/>
                    <a:pt x="30" y="250"/>
                    <a:pt x="32" y="266"/>
                  </a:cubicBezTo>
                  <a:cubicBezTo>
                    <a:pt x="33" y="276"/>
                    <a:pt x="33" y="284"/>
                    <a:pt x="32" y="291"/>
                  </a:cubicBezTo>
                  <a:cubicBezTo>
                    <a:pt x="32" y="291"/>
                    <a:pt x="32" y="291"/>
                    <a:pt x="32" y="291"/>
                  </a:cubicBezTo>
                  <a:cubicBezTo>
                    <a:pt x="32" y="291"/>
                    <a:pt x="32" y="291"/>
                    <a:pt x="32" y="291"/>
                  </a:cubicBezTo>
                  <a:cubicBezTo>
                    <a:pt x="32" y="291"/>
                    <a:pt x="32" y="291"/>
                    <a:pt x="32" y="291"/>
                  </a:cubicBezTo>
                  <a:cubicBezTo>
                    <a:pt x="32" y="291"/>
                    <a:pt x="32" y="291"/>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3"/>
                    <a:pt x="32" y="293"/>
                    <a:pt x="32" y="293"/>
                  </a:cubicBezTo>
                  <a:cubicBezTo>
                    <a:pt x="32" y="293"/>
                    <a:pt x="32" y="293"/>
                    <a:pt x="32" y="293"/>
                  </a:cubicBezTo>
                  <a:cubicBezTo>
                    <a:pt x="31" y="298"/>
                    <a:pt x="29" y="303"/>
                    <a:pt x="26" y="308"/>
                  </a:cubicBezTo>
                  <a:cubicBezTo>
                    <a:pt x="27" y="308"/>
                    <a:pt x="27" y="307"/>
                    <a:pt x="27" y="307"/>
                  </a:cubicBezTo>
                  <a:cubicBezTo>
                    <a:pt x="28" y="307"/>
                    <a:pt x="28" y="307"/>
                    <a:pt x="29" y="307"/>
                  </a:cubicBezTo>
                  <a:cubicBezTo>
                    <a:pt x="29" y="306"/>
                    <a:pt x="29" y="306"/>
                    <a:pt x="29" y="306"/>
                  </a:cubicBezTo>
                  <a:cubicBezTo>
                    <a:pt x="103" y="251"/>
                    <a:pt x="103" y="251"/>
                    <a:pt x="103" y="251"/>
                  </a:cubicBezTo>
                  <a:cubicBezTo>
                    <a:pt x="128" y="232"/>
                    <a:pt x="128" y="232"/>
                    <a:pt x="128" y="232"/>
                  </a:cubicBezTo>
                  <a:cubicBezTo>
                    <a:pt x="128" y="232"/>
                    <a:pt x="129" y="232"/>
                    <a:pt x="129" y="232"/>
                  </a:cubicBezTo>
                  <a:cubicBezTo>
                    <a:pt x="129" y="232"/>
                    <a:pt x="129" y="232"/>
                    <a:pt x="129" y="232"/>
                  </a:cubicBezTo>
                  <a:cubicBezTo>
                    <a:pt x="130" y="231"/>
                    <a:pt x="130" y="230"/>
                    <a:pt x="130" y="229"/>
                  </a:cubicBezTo>
                  <a:cubicBezTo>
                    <a:pt x="130" y="229"/>
                    <a:pt x="130" y="229"/>
                    <a:pt x="130" y="229"/>
                  </a:cubicBezTo>
                  <a:cubicBezTo>
                    <a:pt x="130"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8"/>
                    <a:pt x="131" y="228"/>
                  </a:cubicBezTo>
                  <a:cubicBezTo>
                    <a:pt x="131" y="228"/>
                    <a:pt x="131" y="228"/>
                    <a:pt x="131" y="228"/>
                  </a:cubicBezTo>
                  <a:cubicBezTo>
                    <a:pt x="131" y="228"/>
                    <a:pt x="131" y="228"/>
                    <a:pt x="131" y="228"/>
                  </a:cubicBezTo>
                  <a:cubicBezTo>
                    <a:pt x="131" y="228"/>
                    <a:pt x="131" y="228"/>
                    <a:pt x="131" y="228"/>
                  </a:cubicBezTo>
                  <a:cubicBezTo>
                    <a:pt x="131" y="226"/>
                    <a:pt x="132" y="221"/>
                    <a:pt x="131" y="214"/>
                  </a:cubicBezTo>
                  <a:cubicBezTo>
                    <a:pt x="131" y="214"/>
                    <a:pt x="131" y="214"/>
                    <a:pt x="131" y="214"/>
                  </a:cubicBezTo>
                  <a:cubicBezTo>
                    <a:pt x="131" y="214"/>
                    <a:pt x="131" y="214"/>
                    <a:pt x="131" y="214"/>
                  </a:cubicBezTo>
                  <a:cubicBezTo>
                    <a:pt x="131" y="213"/>
                    <a:pt x="131" y="213"/>
                    <a:pt x="131" y="213"/>
                  </a:cubicBezTo>
                  <a:cubicBezTo>
                    <a:pt x="131" y="213"/>
                    <a:pt x="131" y="213"/>
                    <a:pt x="131" y="213"/>
                  </a:cubicBezTo>
                  <a:cubicBezTo>
                    <a:pt x="127" y="178"/>
                    <a:pt x="64" y="25"/>
                    <a:pt x="80" y="0"/>
                  </a:cubicBezTo>
                  <a:cubicBezTo>
                    <a:pt x="77" y="3"/>
                    <a:pt x="74" y="8"/>
                    <a:pt x="68" y="17"/>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solidFill>
                  <a:prstClr val="black"/>
                </a:solidFill>
              </a:endParaRPr>
            </a:p>
          </p:txBody>
        </p:sp>
      </p:grpSp>
      <p:sp>
        <p:nvSpPr>
          <p:cNvPr id="10" name="TextBox 9"/>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defRPr/>
            </a:pPr>
            <a:fld id="{32AAB035-B513-4FDF-A92C-B4686BEE28FF}" type="slidenum">
              <a:rPr lang="en-GB" sz="1400" smtClean="0">
                <a:solidFill>
                  <a:prstClr val="black"/>
                </a:solidFill>
              </a:rPr>
              <a:pPr eaLnBrk="1" hangingPunct="1">
                <a:defRPr/>
              </a:pPr>
              <a:t>‹#›</a:t>
            </a:fld>
            <a:endParaRPr lang="en-GB" sz="1400" dirty="0" smtClean="0">
              <a:solidFill>
                <a:prstClr val="black"/>
              </a:solidFill>
            </a:endParaRPr>
          </a:p>
        </p:txBody>
      </p:sp>
      <p:sp>
        <p:nvSpPr>
          <p:cNvPr id="284674" name="Rectangle 2"/>
          <p:cNvSpPr>
            <a:spLocks noGrp="1" noChangeArrowheads="1"/>
          </p:cNvSpPr>
          <p:nvPr>
            <p:ph type="ctrTitle" sz="quarter"/>
          </p:nvPr>
        </p:nvSpPr>
        <p:spPr>
          <a:xfrm>
            <a:off x="6280151" y="4076700"/>
            <a:ext cx="5640916" cy="1847850"/>
          </a:xfrm>
        </p:spPr>
        <p:txBody>
          <a:bodyPr/>
          <a:lstStyle>
            <a:lvl1pPr algn="ctr">
              <a:defRPr sz="3200" b="1">
                <a:solidFill>
                  <a:srgbClr val="0053A5"/>
                </a:solidFill>
                <a:latin typeface="Arial" charset="0"/>
              </a:defRPr>
            </a:lvl1pPr>
          </a:lstStyle>
          <a:p>
            <a:pPr lvl="0"/>
            <a:r>
              <a:rPr lang="en-GB" noProof="0" smtClean="0"/>
              <a:t>Click to edit Master title style</a:t>
            </a:r>
          </a:p>
        </p:txBody>
      </p:sp>
    </p:spTree>
    <p:extLst>
      <p:ext uri="{BB962C8B-B14F-4D97-AF65-F5344CB8AC3E}">
        <p14:creationId xmlns:p14="http://schemas.microsoft.com/office/powerpoint/2010/main" val="711654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UC_English_RGB_lar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8301" y="388938"/>
            <a:ext cx="28405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6933" y="1803401"/>
            <a:ext cx="12208933" cy="3490913"/>
            <a:chOff x="746" y="2568"/>
            <a:chExt cx="3028" cy="1022"/>
          </a:xfrm>
        </p:grpSpPr>
        <p:sp>
          <p:nvSpPr>
            <p:cNvPr id="5" name="Freeform 5"/>
            <p:cNvSpPr>
              <a:spLocks/>
            </p:cNvSpPr>
            <p:nvPr/>
          </p:nvSpPr>
          <p:spPr bwMode="auto">
            <a:xfrm>
              <a:off x="1967" y="2814"/>
              <a:ext cx="1807" cy="328"/>
            </a:xfrm>
            <a:custGeom>
              <a:avLst/>
              <a:gdLst>
                <a:gd name="T0" fmla="*/ 2147483647 w 765"/>
                <a:gd name="T1" fmla="*/ 2147483647 h 139"/>
                <a:gd name="T2" fmla="*/ 2147483647 w 765"/>
                <a:gd name="T3" fmla="*/ 2147483647 h 139"/>
                <a:gd name="T4" fmla="*/ 0 w 765"/>
                <a:gd name="T5" fmla="*/ 2147483647 h 139"/>
                <a:gd name="T6" fmla="*/ 2147483647 w 765"/>
                <a:gd name="T7" fmla="*/ 2147483647 h 139"/>
                <a:gd name="T8" fmla="*/ 2147483647 w 765"/>
                <a:gd name="T9" fmla="*/ 2147483647 h 139"/>
                <a:gd name="T10" fmla="*/ 2147483647 w 765"/>
                <a:gd name="T11" fmla="*/ 2147483647 h 139"/>
                <a:gd name="T12" fmla="*/ 2147483647 w 765"/>
                <a:gd name="T13" fmla="*/ 2147483647 h 139"/>
                <a:gd name="T14" fmla="*/ 2147483647 w 765"/>
                <a:gd name="T15" fmla="*/ 2147483647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5" h="139">
                  <a:moveTo>
                    <a:pt x="765" y="120"/>
                  </a:moveTo>
                  <a:cubicBezTo>
                    <a:pt x="765" y="120"/>
                    <a:pt x="233" y="118"/>
                    <a:pt x="159" y="120"/>
                  </a:cubicBezTo>
                  <a:cubicBezTo>
                    <a:pt x="91" y="121"/>
                    <a:pt x="21" y="121"/>
                    <a:pt x="0" y="139"/>
                  </a:cubicBezTo>
                  <a:cubicBezTo>
                    <a:pt x="1" y="138"/>
                    <a:pt x="2" y="136"/>
                    <a:pt x="2" y="136"/>
                  </a:cubicBezTo>
                  <a:cubicBezTo>
                    <a:pt x="80" y="18"/>
                    <a:pt x="80" y="18"/>
                    <a:pt x="80" y="18"/>
                  </a:cubicBezTo>
                  <a:cubicBezTo>
                    <a:pt x="80" y="18"/>
                    <a:pt x="91" y="3"/>
                    <a:pt x="132" y="1"/>
                  </a:cubicBezTo>
                  <a:cubicBezTo>
                    <a:pt x="173" y="0"/>
                    <a:pt x="765" y="1"/>
                    <a:pt x="765" y="1"/>
                  </a:cubicBezTo>
                  <a:cubicBezTo>
                    <a:pt x="765" y="120"/>
                    <a:pt x="765" y="120"/>
                    <a:pt x="765" y="120"/>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6" name="Freeform 6"/>
            <p:cNvSpPr>
              <a:spLocks/>
            </p:cNvSpPr>
            <p:nvPr/>
          </p:nvSpPr>
          <p:spPr bwMode="auto">
            <a:xfrm>
              <a:off x="1164" y="2608"/>
              <a:ext cx="1108" cy="982"/>
            </a:xfrm>
            <a:custGeom>
              <a:avLst/>
              <a:gdLst>
                <a:gd name="T0" fmla="*/ 2147483647 w 469"/>
                <a:gd name="T1" fmla="*/ 2147483647 h 416"/>
                <a:gd name="T2" fmla="*/ 0 w 469"/>
                <a:gd name="T3" fmla="*/ 2147483647 h 416"/>
                <a:gd name="T4" fmla="*/ 2147483647 w 469"/>
                <a:gd name="T5" fmla="*/ 2147483647 h 416"/>
                <a:gd name="T6" fmla="*/ 2147483647 w 469"/>
                <a:gd name="T7" fmla="*/ 2147483647 h 416"/>
                <a:gd name="T8" fmla="*/ 2147483647 w 469"/>
                <a:gd name="T9" fmla="*/ 2147483647 h 416"/>
                <a:gd name="T10" fmla="*/ 2147483647 w 469"/>
                <a:gd name="T11" fmla="*/ 2147483647 h 416"/>
                <a:gd name="T12" fmla="*/ 2147483647 w 469"/>
                <a:gd name="T13" fmla="*/ 2147483647 h 416"/>
                <a:gd name="T14" fmla="*/ 2147483647 w 469"/>
                <a:gd name="T15" fmla="*/ 2147483647 h 416"/>
                <a:gd name="T16" fmla="*/ 2147483647 w 469"/>
                <a:gd name="T17" fmla="*/ 2147483647 h 416"/>
                <a:gd name="T18" fmla="*/ 2147483647 w 469"/>
                <a:gd name="T19" fmla="*/ 2147483647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416">
                  <a:moveTo>
                    <a:pt x="19" y="44"/>
                  </a:moveTo>
                  <a:cubicBezTo>
                    <a:pt x="13" y="49"/>
                    <a:pt x="6" y="54"/>
                    <a:pt x="0" y="59"/>
                  </a:cubicBezTo>
                  <a:cubicBezTo>
                    <a:pt x="69" y="133"/>
                    <a:pt x="243" y="319"/>
                    <a:pt x="273" y="345"/>
                  </a:cubicBezTo>
                  <a:cubicBezTo>
                    <a:pt x="310" y="378"/>
                    <a:pt x="347" y="408"/>
                    <a:pt x="361" y="414"/>
                  </a:cubicBezTo>
                  <a:cubicBezTo>
                    <a:pt x="366" y="416"/>
                    <a:pt x="368" y="413"/>
                    <a:pt x="368" y="413"/>
                  </a:cubicBezTo>
                  <a:cubicBezTo>
                    <a:pt x="469" y="338"/>
                    <a:pt x="469" y="338"/>
                    <a:pt x="469" y="338"/>
                  </a:cubicBezTo>
                  <a:cubicBezTo>
                    <a:pt x="469" y="338"/>
                    <a:pt x="448" y="346"/>
                    <a:pt x="401" y="299"/>
                  </a:cubicBezTo>
                  <a:cubicBezTo>
                    <a:pt x="355" y="253"/>
                    <a:pt x="147" y="34"/>
                    <a:pt x="147" y="34"/>
                  </a:cubicBezTo>
                  <a:cubicBezTo>
                    <a:pt x="147" y="34"/>
                    <a:pt x="131" y="16"/>
                    <a:pt x="109" y="6"/>
                  </a:cubicBezTo>
                  <a:cubicBezTo>
                    <a:pt x="99" y="2"/>
                    <a:pt x="72" y="0"/>
                    <a:pt x="19" y="44"/>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7" name="Freeform 7"/>
            <p:cNvSpPr>
              <a:spLocks/>
            </p:cNvSpPr>
            <p:nvPr/>
          </p:nvSpPr>
          <p:spPr bwMode="auto">
            <a:xfrm>
              <a:off x="970" y="2568"/>
              <a:ext cx="451" cy="180"/>
            </a:xfrm>
            <a:custGeom>
              <a:avLst/>
              <a:gdLst>
                <a:gd name="T0" fmla="*/ 2147483647 w 191"/>
                <a:gd name="T1" fmla="*/ 2147483647 h 76"/>
                <a:gd name="T2" fmla="*/ 2147483647 w 191"/>
                <a:gd name="T3" fmla="*/ 2147483647 h 76"/>
                <a:gd name="T4" fmla="*/ 2147483647 w 191"/>
                <a:gd name="T5" fmla="*/ 2147483647 h 76"/>
                <a:gd name="T6" fmla="*/ 2147483647 w 191"/>
                <a:gd name="T7" fmla="*/ 2147483647 h 76"/>
                <a:gd name="T8" fmla="*/ 2147483647 w 191"/>
                <a:gd name="T9" fmla="*/ 2147483647 h 76"/>
                <a:gd name="T10" fmla="*/ 2147483647 w 191"/>
                <a:gd name="T11" fmla="*/ 2147483647 h 76"/>
                <a:gd name="T12" fmla="*/ 2147483647 w 191"/>
                <a:gd name="T13" fmla="*/ 2147483647 h 76"/>
                <a:gd name="T14" fmla="*/ 2147483647 w 191"/>
                <a:gd name="T15" fmla="*/ 2147483647 h 76"/>
                <a:gd name="T16" fmla="*/ 0 w 191"/>
                <a:gd name="T17" fmla="*/ 0 h 76"/>
                <a:gd name="T18" fmla="*/ 2147483647 w 191"/>
                <a:gd name="T19" fmla="*/ 2147483647 h 76"/>
                <a:gd name="T20" fmla="*/ 2147483647 w 191"/>
                <a:gd name="T21" fmla="*/ 2147483647 h 76"/>
                <a:gd name="T22" fmla="*/ 2147483647 w 191"/>
                <a:gd name="T23" fmla="*/ 2147483647 h 76"/>
                <a:gd name="T24" fmla="*/ 2147483647 w 191"/>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76">
                  <a:moveTo>
                    <a:pt x="191" y="23"/>
                  </a:moveTo>
                  <a:cubicBezTo>
                    <a:pt x="185" y="20"/>
                    <a:pt x="179" y="18"/>
                    <a:pt x="173" y="17"/>
                  </a:cubicBezTo>
                  <a:cubicBezTo>
                    <a:pt x="172" y="16"/>
                    <a:pt x="172" y="16"/>
                    <a:pt x="172" y="16"/>
                  </a:cubicBezTo>
                  <a:cubicBezTo>
                    <a:pt x="172" y="16"/>
                    <a:pt x="172" y="16"/>
                    <a:pt x="172" y="16"/>
                  </a:cubicBezTo>
                  <a:cubicBezTo>
                    <a:pt x="171" y="16"/>
                    <a:pt x="170" y="16"/>
                    <a:pt x="170" y="16"/>
                  </a:cubicBezTo>
                  <a:cubicBezTo>
                    <a:pt x="170" y="16"/>
                    <a:pt x="168" y="16"/>
                    <a:pt x="164" y="16"/>
                  </a:cubicBezTo>
                  <a:cubicBezTo>
                    <a:pt x="134" y="14"/>
                    <a:pt x="46" y="6"/>
                    <a:pt x="11" y="2"/>
                  </a:cubicBezTo>
                  <a:cubicBezTo>
                    <a:pt x="8" y="1"/>
                    <a:pt x="6" y="1"/>
                    <a:pt x="3" y="1"/>
                  </a:cubicBezTo>
                  <a:cubicBezTo>
                    <a:pt x="2" y="1"/>
                    <a:pt x="1" y="1"/>
                    <a:pt x="0" y="0"/>
                  </a:cubicBezTo>
                  <a:cubicBezTo>
                    <a:pt x="18" y="9"/>
                    <a:pt x="22" y="12"/>
                    <a:pt x="53" y="46"/>
                  </a:cubicBezTo>
                  <a:cubicBezTo>
                    <a:pt x="53" y="46"/>
                    <a:pt x="64" y="58"/>
                    <a:pt x="82" y="76"/>
                  </a:cubicBezTo>
                  <a:cubicBezTo>
                    <a:pt x="88" y="71"/>
                    <a:pt x="95" y="66"/>
                    <a:pt x="101" y="61"/>
                  </a:cubicBezTo>
                  <a:cubicBezTo>
                    <a:pt x="154" y="17"/>
                    <a:pt x="181" y="19"/>
                    <a:pt x="191" y="23"/>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8" name="Freeform 8"/>
            <p:cNvSpPr>
              <a:spLocks/>
            </p:cNvSpPr>
            <p:nvPr/>
          </p:nvSpPr>
          <p:spPr bwMode="auto">
            <a:xfrm>
              <a:off x="746" y="2568"/>
              <a:ext cx="418" cy="503"/>
            </a:xfrm>
            <a:custGeom>
              <a:avLst/>
              <a:gdLst>
                <a:gd name="T0" fmla="*/ 0 w 177"/>
                <a:gd name="T1" fmla="*/ 2147483647 h 213"/>
                <a:gd name="T2" fmla="*/ 0 w 177"/>
                <a:gd name="T3" fmla="*/ 2147483647 h 213"/>
                <a:gd name="T4" fmla="*/ 0 w 177"/>
                <a:gd name="T5" fmla="*/ 2147483647 h 213"/>
                <a:gd name="T6" fmla="*/ 0 w 177"/>
                <a:gd name="T7" fmla="*/ 2147483647 h 213"/>
                <a:gd name="T8" fmla="*/ 2147483647 w 177"/>
                <a:gd name="T9" fmla="*/ 2147483647 h 213"/>
                <a:gd name="T10" fmla="*/ 2147483647 w 177"/>
                <a:gd name="T11" fmla="*/ 2147483647 h 213"/>
                <a:gd name="T12" fmla="*/ 2147483647 w 177"/>
                <a:gd name="T13" fmla="*/ 2147483647 h 213"/>
                <a:gd name="T14" fmla="*/ 2147483647 w 177"/>
                <a:gd name="T15" fmla="*/ 2147483647 h 213"/>
                <a:gd name="T16" fmla="*/ 2147483647 w 177"/>
                <a:gd name="T17" fmla="*/ 2147483647 h 213"/>
                <a:gd name="T18" fmla="*/ 2147483647 w 177"/>
                <a:gd name="T19" fmla="*/ 2147483647 h 213"/>
                <a:gd name="T20" fmla="*/ 2147483647 w 177"/>
                <a:gd name="T21" fmla="*/ 2147483647 h 213"/>
                <a:gd name="T22" fmla="*/ 2147483647 w 177"/>
                <a:gd name="T23" fmla="*/ 2147483647 h 213"/>
                <a:gd name="T24" fmla="*/ 2147483647 w 177"/>
                <a:gd name="T25" fmla="*/ 2147483647 h 213"/>
                <a:gd name="T26" fmla="*/ 2147483647 w 177"/>
                <a:gd name="T27" fmla="*/ 2147483647 h 213"/>
                <a:gd name="T28" fmla="*/ 2147483647 w 177"/>
                <a:gd name="T29" fmla="*/ 2147483647 h 213"/>
                <a:gd name="T30" fmla="*/ 2147483647 w 177"/>
                <a:gd name="T31" fmla="*/ 2147483647 h 213"/>
                <a:gd name="T32" fmla="*/ 2147483647 w 177"/>
                <a:gd name="T33" fmla="*/ 2147483647 h 213"/>
                <a:gd name="T34" fmla="*/ 2147483647 w 177"/>
                <a:gd name="T35" fmla="*/ 2147483647 h 213"/>
                <a:gd name="T36" fmla="*/ 2147483647 w 177"/>
                <a:gd name="T37" fmla="*/ 2147483647 h 213"/>
                <a:gd name="T38" fmla="*/ 2147483647 w 177"/>
                <a:gd name="T39" fmla="*/ 2147483647 h 213"/>
                <a:gd name="T40" fmla="*/ 2147483647 w 177"/>
                <a:gd name="T41" fmla="*/ 2147483647 h 213"/>
                <a:gd name="T42" fmla="*/ 2147483647 w 177"/>
                <a:gd name="T43" fmla="*/ 2147483647 h 213"/>
                <a:gd name="T44" fmla="*/ 2147483647 w 177"/>
                <a:gd name="T45" fmla="*/ 2147483647 h 213"/>
                <a:gd name="T46" fmla="*/ 2147483647 w 177"/>
                <a:gd name="T47" fmla="*/ 2147483647 h 213"/>
                <a:gd name="T48" fmla="*/ 2147483647 w 177"/>
                <a:gd name="T49" fmla="*/ 2147483647 h 213"/>
                <a:gd name="T50" fmla="*/ 2147483647 w 177"/>
                <a:gd name="T51" fmla="*/ 2147483647 h 213"/>
                <a:gd name="T52" fmla="*/ 2147483647 w 177"/>
                <a:gd name="T53" fmla="*/ 2147483647 h 213"/>
                <a:gd name="T54" fmla="*/ 2147483647 w 177"/>
                <a:gd name="T55" fmla="*/ 2147483647 h 213"/>
                <a:gd name="T56" fmla="*/ 2147483647 w 177"/>
                <a:gd name="T57" fmla="*/ 2147483647 h 213"/>
                <a:gd name="T58" fmla="*/ 2147483647 w 177"/>
                <a:gd name="T59" fmla="*/ 2147483647 h 213"/>
                <a:gd name="T60" fmla="*/ 2147483647 w 177"/>
                <a:gd name="T61" fmla="*/ 2147483647 h 213"/>
                <a:gd name="T62" fmla="*/ 2147483647 w 177"/>
                <a:gd name="T63" fmla="*/ 2147483647 h 213"/>
                <a:gd name="T64" fmla="*/ 2147483647 w 177"/>
                <a:gd name="T65" fmla="*/ 2147483647 h 213"/>
                <a:gd name="T66" fmla="*/ 2147483647 w 177"/>
                <a:gd name="T67" fmla="*/ 0 h 213"/>
                <a:gd name="T68" fmla="*/ 2147483647 w 177"/>
                <a:gd name="T69" fmla="*/ 0 h 213"/>
                <a:gd name="T70" fmla="*/ 0 w 177"/>
                <a:gd name="T71" fmla="*/ 2147483647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213">
                  <a:moveTo>
                    <a:pt x="0" y="65"/>
                  </a:moveTo>
                  <a:cubicBezTo>
                    <a:pt x="0" y="213"/>
                    <a:pt x="0" y="213"/>
                    <a:pt x="0" y="213"/>
                  </a:cubicBezTo>
                  <a:cubicBezTo>
                    <a:pt x="0" y="213"/>
                    <a:pt x="0" y="213"/>
                    <a:pt x="0" y="213"/>
                  </a:cubicBezTo>
                  <a:cubicBezTo>
                    <a:pt x="0" y="213"/>
                    <a:pt x="0" y="213"/>
                    <a:pt x="0" y="213"/>
                  </a:cubicBezTo>
                  <a:cubicBezTo>
                    <a:pt x="16" y="205"/>
                    <a:pt x="53" y="176"/>
                    <a:pt x="95" y="143"/>
                  </a:cubicBezTo>
                  <a:cubicBezTo>
                    <a:pt x="114" y="127"/>
                    <a:pt x="135" y="110"/>
                    <a:pt x="155" y="94"/>
                  </a:cubicBezTo>
                  <a:cubicBezTo>
                    <a:pt x="160" y="90"/>
                    <a:pt x="166" y="85"/>
                    <a:pt x="171" y="81"/>
                  </a:cubicBezTo>
                  <a:cubicBezTo>
                    <a:pt x="171" y="81"/>
                    <a:pt x="171" y="81"/>
                    <a:pt x="171" y="81"/>
                  </a:cubicBezTo>
                  <a:cubicBezTo>
                    <a:pt x="172" y="80"/>
                    <a:pt x="172" y="80"/>
                    <a:pt x="172" y="80"/>
                  </a:cubicBezTo>
                  <a:cubicBezTo>
                    <a:pt x="173" y="80"/>
                    <a:pt x="173" y="79"/>
                    <a:pt x="173" y="79"/>
                  </a:cubicBezTo>
                  <a:cubicBezTo>
                    <a:pt x="173" y="79"/>
                    <a:pt x="173" y="79"/>
                    <a:pt x="173" y="79"/>
                  </a:cubicBezTo>
                  <a:cubicBezTo>
                    <a:pt x="174" y="79"/>
                    <a:pt x="174" y="79"/>
                    <a:pt x="174" y="79"/>
                  </a:cubicBezTo>
                  <a:cubicBezTo>
                    <a:pt x="174" y="78"/>
                    <a:pt x="175" y="78"/>
                    <a:pt x="175" y="77"/>
                  </a:cubicBezTo>
                  <a:cubicBezTo>
                    <a:pt x="175" y="77"/>
                    <a:pt x="176" y="77"/>
                    <a:pt x="176" y="77"/>
                  </a:cubicBezTo>
                  <a:cubicBezTo>
                    <a:pt x="176" y="77"/>
                    <a:pt x="176" y="77"/>
                    <a:pt x="176" y="77"/>
                  </a:cubicBezTo>
                  <a:cubicBezTo>
                    <a:pt x="176" y="77"/>
                    <a:pt x="176" y="77"/>
                    <a:pt x="176" y="77"/>
                  </a:cubicBezTo>
                  <a:cubicBezTo>
                    <a:pt x="176" y="77"/>
                    <a:pt x="176" y="76"/>
                    <a:pt x="177" y="76"/>
                  </a:cubicBezTo>
                  <a:cubicBezTo>
                    <a:pt x="172" y="72"/>
                    <a:pt x="168" y="67"/>
                    <a:pt x="165" y="64"/>
                  </a:cubicBezTo>
                  <a:cubicBezTo>
                    <a:pt x="164" y="62"/>
                    <a:pt x="163" y="61"/>
                    <a:pt x="162" y="60"/>
                  </a:cubicBezTo>
                  <a:cubicBezTo>
                    <a:pt x="161" y="60"/>
                    <a:pt x="160" y="59"/>
                    <a:pt x="160" y="58"/>
                  </a:cubicBezTo>
                  <a:cubicBezTo>
                    <a:pt x="152" y="50"/>
                    <a:pt x="148" y="46"/>
                    <a:pt x="148" y="46"/>
                  </a:cubicBezTo>
                  <a:cubicBezTo>
                    <a:pt x="141" y="38"/>
                    <a:pt x="135" y="32"/>
                    <a:pt x="130" y="27"/>
                  </a:cubicBezTo>
                  <a:cubicBezTo>
                    <a:pt x="119" y="15"/>
                    <a:pt x="113" y="10"/>
                    <a:pt x="106" y="6"/>
                  </a:cubicBezTo>
                  <a:cubicBezTo>
                    <a:pt x="105" y="6"/>
                    <a:pt x="105" y="5"/>
                    <a:pt x="104" y="5"/>
                  </a:cubicBezTo>
                  <a:cubicBezTo>
                    <a:pt x="103" y="5"/>
                    <a:pt x="103" y="4"/>
                    <a:pt x="103" y="4"/>
                  </a:cubicBezTo>
                  <a:cubicBezTo>
                    <a:pt x="103" y="4"/>
                    <a:pt x="103" y="4"/>
                    <a:pt x="103" y="4"/>
                  </a:cubicBezTo>
                  <a:cubicBezTo>
                    <a:pt x="103"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0" y="3"/>
                    <a:pt x="98" y="2"/>
                    <a:pt x="95" y="0"/>
                  </a:cubicBezTo>
                  <a:cubicBezTo>
                    <a:pt x="95" y="0"/>
                    <a:pt x="94" y="0"/>
                    <a:pt x="93" y="0"/>
                  </a:cubicBezTo>
                  <a:cubicBezTo>
                    <a:pt x="51" y="0"/>
                    <a:pt x="0" y="65"/>
                    <a:pt x="0" y="65"/>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9" name="Freeform 9"/>
            <p:cNvSpPr>
              <a:spLocks/>
            </p:cNvSpPr>
            <p:nvPr/>
          </p:nvSpPr>
          <p:spPr bwMode="auto">
            <a:xfrm>
              <a:off x="1965" y="2861"/>
              <a:ext cx="311" cy="727"/>
            </a:xfrm>
            <a:custGeom>
              <a:avLst/>
              <a:gdLst>
                <a:gd name="T0" fmla="*/ 2147483647 w 132"/>
                <a:gd name="T1" fmla="*/ 2147483647 h 308"/>
                <a:gd name="T2" fmla="*/ 2147483647 w 132"/>
                <a:gd name="T3" fmla="*/ 2147483647 h 308"/>
                <a:gd name="T4" fmla="*/ 2147483647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2147483647 w 132"/>
                <a:gd name="T17" fmla="*/ 2147483647 h 308"/>
                <a:gd name="T18" fmla="*/ 2147483647 w 132"/>
                <a:gd name="T19" fmla="*/ 2147483647 h 308"/>
                <a:gd name="T20" fmla="*/ 2147483647 w 132"/>
                <a:gd name="T21" fmla="*/ 2147483647 h 308"/>
                <a:gd name="T22" fmla="*/ 2147483647 w 132"/>
                <a:gd name="T23" fmla="*/ 2147483647 h 308"/>
                <a:gd name="T24" fmla="*/ 2147483647 w 132"/>
                <a:gd name="T25" fmla="*/ 2147483647 h 308"/>
                <a:gd name="T26" fmla="*/ 2147483647 w 132"/>
                <a:gd name="T27" fmla="*/ 2147483647 h 308"/>
                <a:gd name="T28" fmla="*/ 0 w 132"/>
                <a:gd name="T29" fmla="*/ 2147483647 h 308"/>
                <a:gd name="T30" fmla="*/ 0 w 132"/>
                <a:gd name="T31" fmla="*/ 2147483647 h 308"/>
                <a:gd name="T32" fmla="*/ 0 w 132"/>
                <a:gd name="T33" fmla="*/ 2147483647 h 308"/>
                <a:gd name="T34" fmla="*/ 0 w 132"/>
                <a:gd name="T35" fmla="*/ 2147483647 h 308"/>
                <a:gd name="T36" fmla="*/ 0 w 132"/>
                <a:gd name="T37" fmla="*/ 2147483647 h 308"/>
                <a:gd name="T38" fmla="*/ 0 w 132"/>
                <a:gd name="T39" fmla="*/ 2147483647 h 308"/>
                <a:gd name="T40" fmla="*/ 0 w 132"/>
                <a:gd name="T41" fmla="*/ 2147483647 h 308"/>
                <a:gd name="T42" fmla="*/ 0 w 132"/>
                <a:gd name="T43" fmla="*/ 2147483647 h 308"/>
                <a:gd name="T44" fmla="*/ 0 w 132"/>
                <a:gd name="T45" fmla="*/ 2147483647 h 308"/>
                <a:gd name="T46" fmla="*/ 0 w 132"/>
                <a:gd name="T47" fmla="*/ 2147483647 h 308"/>
                <a:gd name="T48" fmla="*/ 0 w 132"/>
                <a:gd name="T49" fmla="*/ 2147483647 h 308"/>
                <a:gd name="T50" fmla="*/ 2147483647 w 132"/>
                <a:gd name="T51" fmla="*/ 2147483647 h 308"/>
                <a:gd name="T52" fmla="*/ 2147483647 w 132"/>
                <a:gd name="T53" fmla="*/ 2147483647 h 308"/>
                <a:gd name="T54" fmla="*/ 2147483647 w 132"/>
                <a:gd name="T55" fmla="*/ 2147483647 h 308"/>
                <a:gd name="T56" fmla="*/ 2147483647 w 132"/>
                <a:gd name="T57" fmla="*/ 2147483647 h 308"/>
                <a:gd name="T58" fmla="*/ 2147483647 w 132"/>
                <a:gd name="T59" fmla="*/ 2147483647 h 308"/>
                <a:gd name="T60" fmla="*/ 2147483647 w 132"/>
                <a:gd name="T61" fmla="*/ 2147483647 h 308"/>
                <a:gd name="T62" fmla="*/ 2147483647 w 132"/>
                <a:gd name="T63" fmla="*/ 2147483647 h 308"/>
                <a:gd name="T64" fmla="*/ 2147483647 w 132"/>
                <a:gd name="T65" fmla="*/ 2147483647 h 308"/>
                <a:gd name="T66" fmla="*/ 2147483647 w 132"/>
                <a:gd name="T67" fmla="*/ 2147483647 h 308"/>
                <a:gd name="T68" fmla="*/ 2147483647 w 132"/>
                <a:gd name="T69" fmla="*/ 2147483647 h 308"/>
                <a:gd name="T70" fmla="*/ 2147483647 w 132"/>
                <a:gd name="T71" fmla="*/ 2147483647 h 308"/>
                <a:gd name="T72" fmla="*/ 2147483647 w 132"/>
                <a:gd name="T73" fmla="*/ 2147483647 h 308"/>
                <a:gd name="T74" fmla="*/ 2147483647 w 132"/>
                <a:gd name="T75" fmla="*/ 2147483647 h 308"/>
                <a:gd name="T76" fmla="*/ 2147483647 w 132"/>
                <a:gd name="T77" fmla="*/ 2147483647 h 308"/>
                <a:gd name="T78" fmla="*/ 2147483647 w 132"/>
                <a:gd name="T79" fmla="*/ 2147483647 h 308"/>
                <a:gd name="T80" fmla="*/ 2147483647 w 132"/>
                <a:gd name="T81" fmla="*/ 2147483647 h 308"/>
                <a:gd name="T82" fmla="*/ 2147483647 w 132"/>
                <a:gd name="T83" fmla="*/ 2147483647 h 308"/>
                <a:gd name="T84" fmla="*/ 2147483647 w 132"/>
                <a:gd name="T85" fmla="*/ 2147483647 h 308"/>
                <a:gd name="T86" fmla="*/ 2147483647 w 132"/>
                <a:gd name="T87" fmla="*/ 2147483647 h 308"/>
                <a:gd name="T88" fmla="*/ 2147483647 w 132"/>
                <a:gd name="T89" fmla="*/ 2147483647 h 308"/>
                <a:gd name="T90" fmla="*/ 2147483647 w 132"/>
                <a:gd name="T91" fmla="*/ 2147483647 h 308"/>
                <a:gd name="T92" fmla="*/ 2147483647 w 132"/>
                <a:gd name="T93" fmla="*/ 2147483647 h 308"/>
                <a:gd name="T94" fmla="*/ 2147483647 w 132"/>
                <a:gd name="T95" fmla="*/ 2147483647 h 308"/>
                <a:gd name="T96" fmla="*/ 2147483647 w 132"/>
                <a:gd name="T97" fmla="*/ 2147483647 h 308"/>
                <a:gd name="T98" fmla="*/ 2147483647 w 132"/>
                <a:gd name="T99" fmla="*/ 2147483647 h 308"/>
                <a:gd name="T100" fmla="*/ 2147483647 w 132"/>
                <a:gd name="T101" fmla="*/ 2147483647 h 308"/>
                <a:gd name="T102" fmla="*/ 2147483647 w 132"/>
                <a:gd name="T103" fmla="*/ 2147483647 h 308"/>
                <a:gd name="T104" fmla="*/ 2147483647 w 132"/>
                <a:gd name="T105" fmla="*/ 2147483647 h 308"/>
                <a:gd name="T106" fmla="*/ 2147483647 w 132"/>
                <a:gd name="T107" fmla="*/ 2147483647 h 308"/>
                <a:gd name="T108" fmla="*/ 2147483647 w 132"/>
                <a:gd name="T109" fmla="*/ 2147483647 h 308"/>
                <a:gd name="T110" fmla="*/ 2147483647 w 132"/>
                <a:gd name="T111" fmla="*/ 2147483647 h 308"/>
                <a:gd name="T112" fmla="*/ 2147483647 w 132"/>
                <a:gd name="T113" fmla="*/ 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308">
                  <a:moveTo>
                    <a:pt x="68" y="17"/>
                  </a:moveTo>
                  <a:cubicBezTo>
                    <a:pt x="67" y="19"/>
                    <a:pt x="66" y="20"/>
                    <a:pt x="65" y="21"/>
                  </a:cubicBezTo>
                  <a:cubicBezTo>
                    <a:pt x="65" y="22"/>
                    <a:pt x="65" y="22"/>
                    <a:pt x="65" y="23"/>
                  </a:cubicBezTo>
                  <a:cubicBezTo>
                    <a:pt x="65" y="23"/>
                    <a:pt x="65" y="23"/>
                    <a:pt x="64" y="23"/>
                  </a:cubicBezTo>
                  <a:cubicBezTo>
                    <a:pt x="64" y="23"/>
                    <a:pt x="64" y="23"/>
                    <a:pt x="64" y="23"/>
                  </a:cubicBezTo>
                  <a:cubicBezTo>
                    <a:pt x="63" y="25"/>
                    <a:pt x="62" y="27"/>
                    <a:pt x="60" y="29"/>
                  </a:cubicBezTo>
                  <a:cubicBezTo>
                    <a:pt x="44" y="53"/>
                    <a:pt x="19" y="92"/>
                    <a:pt x="10" y="105"/>
                  </a:cubicBezTo>
                  <a:cubicBezTo>
                    <a:pt x="9" y="107"/>
                    <a:pt x="8" y="108"/>
                    <a:pt x="7" y="109"/>
                  </a:cubicBezTo>
                  <a:cubicBezTo>
                    <a:pt x="6" y="111"/>
                    <a:pt x="5" y="112"/>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5"/>
                  </a:cubicBezTo>
                  <a:cubicBezTo>
                    <a:pt x="4" y="115"/>
                    <a:pt x="3" y="115"/>
                    <a:pt x="3" y="115"/>
                  </a:cubicBezTo>
                  <a:cubicBezTo>
                    <a:pt x="3" y="115"/>
                    <a:pt x="3" y="115"/>
                    <a:pt x="3" y="115"/>
                  </a:cubicBezTo>
                  <a:cubicBezTo>
                    <a:pt x="3" y="115"/>
                    <a:pt x="3" y="116"/>
                    <a:pt x="2" y="117"/>
                  </a:cubicBezTo>
                  <a:cubicBezTo>
                    <a:pt x="2" y="117"/>
                    <a:pt x="2" y="117"/>
                    <a:pt x="2" y="117"/>
                  </a:cubicBezTo>
                  <a:cubicBezTo>
                    <a:pt x="2" y="117"/>
                    <a:pt x="2" y="117"/>
                    <a:pt x="2" y="117"/>
                  </a:cubicBezTo>
                  <a:cubicBezTo>
                    <a:pt x="2" y="117"/>
                    <a:pt x="2" y="117"/>
                    <a:pt x="2" y="117"/>
                  </a:cubicBezTo>
                  <a:cubicBezTo>
                    <a:pt x="2" y="117"/>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9"/>
                    <a:pt x="2" y="119"/>
                    <a:pt x="2" y="119"/>
                  </a:cubicBezTo>
                  <a:cubicBezTo>
                    <a:pt x="2" y="119"/>
                    <a:pt x="2" y="119"/>
                    <a:pt x="1" y="119"/>
                  </a:cubicBezTo>
                  <a:cubicBezTo>
                    <a:pt x="1" y="120"/>
                    <a:pt x="0" y="122"/>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6"/>
                    <a:pt x="0" y="126"/>
                    <a:pt x="0" y="126"/>
                  </a:cubicBezTo>
                  <a:cubicBezTo>
                    <a:pt x="0" y="126"/>
                    <a:pt x="0" y="126"/>
                    <a:pt x="0" y="126"/>
                  </a:cubicBezTo>
                  <a:cubicBezTo>
                    <a:pt x="0" y="126"/>
                    <a:pt x="0" y="127"/>
                    <a:pt x="0" y="128"/>
                  </a:cubicBezTo>
                  <a:cubicBezTo>
                    <a:pt x="0" y="131"/>
                    <a:pt x="0" y="135"/>
                    <a:pt x="1" y="139"/>
                  </a:cubicBezTo>
                  <a:cubicBezTo>
                    <a:pt x="5" y="152"/>
                    <a:pt x="9" y="166"/>
                    <a:pt x="13" y="181"/>
                  </a:cubicBezTo>
                  <a:cubicBezTo>
                    <a:pt x="13" y="181"/>
                    <a:pt x="13" y="181"/>
                    <a:pt x="13" y="181"/>
                  </a:cubicBezTo>
                  <a:cubicBezTo>
                    <a:pt x="13" y="182"/>
                    <a:pt x="13" y="182"/>
                    <a:pt x="13" y="182"/>
                  </a:cubicBezTo>
                  <a:cubicBezTo>
                    <a:pt x="15" y="189"/>
                    <a:pt x="17" y="196"/>
                    <a:pt x="19" y="204"/>
                  </a:cubicBezTo>
                  <a:cubicBezTo>
                    <a:pt x="19" y="204"/>
                    <a:pt x="19" y="204"/>
                    <a:pt x="19" y="204"/>
                  </a:cubicBezTo>
                  <a:cubicBezTo>
                    <a:pt x="19" y="204"/>
                    <a:pt x="19" y="204"/>
                    <a:pt x="19" y="204"/>
                  </a:cubicBezTo>
                  <a:cubicBezTo>
                    <a:pt x="19" y="204"/>
                    <a:pt x="19" y="204"/>
                    <a:pt x="19" y="204"/>
                  </a:cubicBezTo>
                  <a:cubicBezTo>
                    <a:pt x="19" y="204"/>
                    <a:pt x="19" y="204"/>
                    <a:pt x="19" y="204"/>
                  </a:cubicBezTo>
                  <a:cubicBezTo>
                    <a:pt x="19" y="204"/>
                    <a:pt x="19" y="205"/>
                    <a:pt x="19" y="205"/>
                  </a:cubicBezTo>
                  <a:cubicBezTo>
                    <a:pt x="19" y="205"/>
                    <a:pt x="19" y="205"/>
                    <a:pt x="19" y="205"/>
                  </a:cubicBezTo>
                  <a:cubicBezTo>
                    <a:pt x="19" y="205"/>
                    <a:pt x="19" y="205"/>
                    <a:pt x="19" y="205"/>
                  </a:cubicBezTo>
                  <a:cubicBezTo>
                    <a:pt x="20" y="206"/>
                    <a:pt x="20" y="206"/>
                    <a:pt x="20" y="207"/>
                  </a:cubicBezTo>
                  <a:cubicBezTo>
                    <a:pt x="20" y="208"/>
                    <a:pt x="20" y="209"/>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6" y="230"/>
                    <a:pt x="30" y="250"/>
                    <a:pt x="32" y="266"/>
                  </a:cubicBezTo>
                  <a:cubicBezTo>
                    <a:pt x="33" y="276"/>
                    <a:pt x="33" y="284"/>
                    <a:pt x="32" y="291"/>
                  </a:cubicBezTo>
                  <a:cubicBezTo>
                    <a:pt x="32" y="291"/>
                    <a:pt x="32" y="291"/>
                    <a:pt x="32" y="291"/>
                  </a:cubicBezTo>
                  <a:cubicBezTo>
                    <a:pt x="32" y="291"/>
                    <a:pt x="32" y="291"/>
                    <a:pt x="32" y="291"/>
                  </a:cubicBezTo>
                  <a:cubicBezTo>
                    <a:pt x="32" y="291"/>
                    <a:pt x="32" y="291"/>
                    <a:pt x="32" y="291"/>
                  </a:cubicBezTo>
                  <a:cubicBezTo>
                    <a:pt x="32" y="291"/>
                    <a:pt x="32" y="291"/>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3"/>
                    <a:pt x="32" y="293"/>
                    <a:pt x="32" y="293"/>
                  </a:cubicBezTo>
                  <a:cubicBezTo>
                    <a:pt x="32" y="293"/>
                    <a:pt x="32" y="293"/>
                    <a:pt x="32" y="293"/>
                  </a:cubicBezTo>
                  <a:cubicBezTo>
                    <a:pt x="31" y="298"/>
                    <a:pt x="29" y="303"/>
                    <a:pt x="26" y="308"/>
                  </a:cubicBezTo>
                  <a:cubicBezTo>
                    <a:pt x="27" y="308"/>
                    <a:pt x="27" y="307"/>
                    <a:pt x="27" y="307"/>
                  </a:cubicBezTo>
                  <a:cubicBezTo>
                    <a:pt x="28" y="307"/>
                    <a:pt x="28" y="307"/>
                    <a:pt x="29" y="307"/>
                  </a:cubicBezTo>
                  <a:cubicBezTo>
                    <a:pt x="29" y="306"/>
                    <a:pt x="29" y="306"/>
                    <a:pt x="29" y="306"/>
                  </a:cubicBezTo>
                  <a:cubicBezTo>
                    <a:pt x="103" y="251"/>
                    <a:pt x="103" y="251"/>
                    <a:pt x="103" y="251"/>
                  </a:cubicBezTo>
                  <a:cubicBezTo>
                    <a:pt x="128" y="232"/>
                    <a:pt x="128" y="232"/>
                    <a:pt x="128" y="232"/>
                  </a:cubicBezTo>
                  <a:cubicBezTo>
                    <a:pt x="128" y="232"/>
                    <a:pt x="129" y="232"/>
                    <a:pt x="129" y="232"/>
                  </a:cubicBezTo>
                  <a:cubicBezTo>
                    <a:pt x="129" y="232"/>
                    <a:pt x="129" y="232"/>
                    <a:pt x="129" y="232"/>
                  </a:cubicBezTo>
                  <a:cubicBezTo>
                    <a:pt x="130" y="231"/>
                    <a:pt x="130" y="230"/>
                    <a:pt x="130" y="229"/>
                  </a:cubicBezTo>
                  <a:cubicBezTo>
                    <a:pt x="130" y="229"/>
                    <a:pt x="130" y="229"/>
                    <a:pt x="130" y="229"/>
                  </a:cubicBezTo>
                  <a:cubicBezTo>
                    <a:pt x="130"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8"/>
                    <a:pt x="131" y="228"/>
                  </a:cubicBezTo>
                  <a:cubicBezTo>
                    <a:pt x="131" y="228"/>
                    <a:pt x="131" y="228"/>
                    <a:pt x="131" y="228"/>
                  </a:cubicBezTo>
                  <a:cubicBezTo>
                    <a:pt x="131" y="228"/>
                    <a:pt x="131" y="228"/>
                    <a:pt x="131" y="228"/>
                  </a:cubicBezTo>
                  <a:cubicBezTo>
                    <a:pt x="131" y="228"/>
                    <a:pt x="131" y="228"/>
                    <a:pt x="131" y="228"/>
                  </a:cubicBezTo>
                  <a:cubicBezTo>
                    <a:pt x="131" y="226"/>
                    <a:pt x="132" y="221"/>
                    <a:pt x="131" y="214"/>
                  </a:cubicBezTo>
                  <a:cubicBezTo>
                    <a:pt x="131" y="214"/>
                    <a:pt x="131" y="214"/>
                    <a:pt x="131" y="214"/>
                  </a:cubicBezTo>
                  <a:cubicBezTo>
                    <a:pt x="131" y="214"/>
                    <a:pt x="131" y="214"/>
                    <a:pt x="131" y="214"/>
                  </a:cubicBezTo>
                  <a:cubicBezTo>
                    <a:pt x="131" y="213"/>
                    <a:pt x="131" y="213"/>
                    <a:pt x="131" y="213"/>
                  </a:cubicBezTo>
                  <a:cubicBezTo>
                    <a:pt x="131" y="213"/>
                    <a:pt x="131" y="213"/>
                    <a:pt x="131" y="213"/>
                  </a:cubicBezTo>
                  <a:cubicBezTo>
                    <a:pt x="127" y="178"/>
                    <a:pt x="64" y="25"/>
                    <a:pt x="80" y="0"/>
                  </a:cubicBezTo>
                  <a:cubicBezTo>
                    <a:pt x="77" y="3"/>
                    <a:pt x="74" y="8"/>
                    <a:pt x="68" y="17"/>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grpSp>
      <p:sp>
        <p:nvSpPr>
          <p:cNvPr id="10" name="TextBox 9"/>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32AAB035-B513-4FDF-A92C-B4686BEE28FF}"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84674" name="Rectangle 2"/>
          <p:cNvSpPr>
            <a:spLocks noGrp="1" noChangeArrowheads="1"/>
          </p:cNvSpPr>
          <p:nvPr>
            <p:ph type="ctrTitle" sz="quarter"/>
          </p:nvPr>
        </p:nvSpPr>
        <p:spPr>
          <a:xfrm>
            <a:off x="6280151" y="4076700"/>
            <a:ext cx="5640916" cy="1847850"/>
          </a:xfrm>
        </p:spPr>
        <p:txBody>
          <a:bodyPr/>
          <a:lstStyle>
            <a:lvl1pPr algn="ctr">
              <a:defRPr sz="3200" b="1">
                <a:solidFill>
                  <a:srgbClr val="0053A5"/>
                </a:solidFill>
                <a:latin typeface="Arial" charset="0"/>
              </a:defRPr>
            </a:lvl1pPr>
          </a:lstStyle>
          <a:p>
            <a:pPr lvl="0"/>
            <a:r>
              <a:rPr lang="en-GB" noProof="0" smtClean="0"/>
              <a:t>Click to edit Master title style</a:t>
            </a:r>
          </a:p>
        </p:txBody>
      </p:sp>
    </p:spTree>
    <p:extLst>
      <p:ext uri="{BB962C8B-B14F-4D97-AF65-F5344CB8AC3E}">
        <p14:creationId xmlns:p14="http://schemas.microsoft.com/office/powerpoint/2010/main" val="35694164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04204669-86EA-4FC3-BD08-3A8C24FD375B}"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65297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C18C83D6-452E-4E3C-9508-2F7C7D135834}"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26296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AF86D30B-7F7E-4518-A5E9-C1F031773158}"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2" y="1150941"/>
            <a:ext cx="5425017"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80592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FC57829B-085B-4802-AC0C-0E81D2F9BAA4}"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33248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F466FC2C-E180-4463-B7F5-7FF738D6AF60}"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360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DBA65DD4-E27F-4F58-AF9D-59EF6D709CAA}"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Tree>
    <p:extLst>
      <p:ext uri="{BB962C8B-B14F-4D97-AF65-F5344CB8AC3E}">
        <p14:creationId xmlns:p14="http://schemas.microsoft.com/office/powerpoint/2010/main" val="22009157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684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5302DDDD-45F4-4171-A5BB-4740B160FE4A}"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4035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02159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421451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6" y="279403"/>
            <a:ext cx="2764367" cy="6424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7485" y="279403"/>
            <a:ext cx="8089900" cy="6424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59852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7484" y="279403"/>
            <a:ext cx="10261600" cy="5619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2" y="1150941"/>
            <a:ext cx="5425017"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237818" y="1150941"/>
            <a:ext cx="5427133"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2" y="4003675"/>
            <a:ext cx="5425017"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237818" y="4003675"/>
            <a:ext cx="5427133"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58160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2" y="1150941"/>
            <a:ext cx="5425017"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17482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2" y="1150941"/>
            <a:ext cx="11055351" cy="5553075"/>
          </a:xfrm>
        </p:spPr>
        <p:txBody>
          <a:bodyPr/>
          <a:lstStyle/>
          <a:p>
            <a:pPr lvl="0"/>
            <a:endParaRPr lang="en-GB" noProof="0" dirty="0" smtClean="0"/>
          </a:p>
        </p:txBody>
      </p:sp>
    </p:spTree>
    <p:extLst>
      <p:ext uri="{BB962C8B-B14F-4D97-AF65-F5344CB8AC3E}">
        <p14:creationId xmlns:p14="http://schemas.microsoft.com/office/powerpoint/2010/main" val="344725937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058" y="2130429"/>
            <a:ext cx="10361889"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098" y="3886200"/>
            <a:ext cx="853580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xfrm>
            <a:off x="575733" y="6346825"/>
            <a:ext cx="3860800"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endParaRPr lang="en-GB" sz="1400"/>
          </a:p>
        </p:txBody>
      </p:sp>
      <p:sp>
        <p:nvSpPr>
          <p:cNvPr id="5" name="Rectangle 7"/>
          <p:cNvSpPr>
            <a:spLocks noGrp="1" noChangeArrowheads="1"/>
          </p:cNvSpPr>
          <p:nvPr>
            <p:ph type="sldNum" sz="quarter" idx="11"/>
          </p:nvPr>
        </p:nvSpPr>
        <p:spPr>
          <a:xfrm>
            <a:off x="4673600" y="6308725"/>
            <a:ext cx="2846917"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fld id="{0B2BDE37-4096-447D-944A-07282D52031B}" type="slidenum">
              <a:rPr lang="en-GB" sz="1400"/>
              <a:pPr fontAlgn="base">
                <a:spcAft>
                  <a:spcPct val="0"/>
                </a:spcAft>
                <a:defRPr/>
              </a:pPr>
              <a:t>‹#›</a:t>
            </a:fld>
            <a:endParaRPr lang="en-GB" sz="1400" dirty="0"/>
          </a:p>
        </p:txBody>
      </p:sp>
    </p:spTree>
    <p:extLst>
      <p:ext uri="{BB962C8B-B14F-4D97-AF65-F5344CB8AC3E}">
        <p14:creationId xmlns:p14="http://schemas.microsoft.com/office/powerpoint/2010/main" val="32635242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UC_English_RGB_lar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8301" y="388938"/>
            <a:ext cx="28405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6933" y="1803401"/>
            <a:ext cx="12208933" cy="3490913"/>
            <a:chOff x="746" y="2568"/>
            <a:chExt cx="3028" cy="1022"/>
          </a:xfrm>
        </p:grpSpPr>
        <p:sp>
          <p:nvSpPr>
            <p:cNvPr id="5" name="Freeform 5"/>
            <p:cNvSpPr>
              <a:spLocks/>
            </p:cNvSpPr>
            <p:nvPr/>
          </p:nvSpPr>
          <p:spPr bwMode="auto">
            <a:xfrm>
              <a:off x="1967" y="2814"/>
              <a:ext cx="1807" cy="328"/>
            </a:xfrm>
            <a:custGeom>
              <a:avLst/>
              <a:gdLst>
                <a:gd name="T0" fmla="*/ 2147483647 w 765"/>
                <a:gd name="T1" fmla="*/ 2147483647 h 139"/>
                <a:gd name="T2" fmla="*/ 2147483647 w 765"/>
                <a:gd name="T3" fmla="*/ 2147483647 h 139"/>
                <a:gd name="T4" fmla="*/ 0 w 765"/>
                <a:gd name="T5" fmla="*/ 2147483647 h 139"/>
                <a:gd name="T6" fmla="*/ 2147483647 w 765"/>
                <a:gd name="T7" fmla="*/ 2147483647 h 139"/>
                <a:gd name="T8" fmla="*/ 2147483647 w 765"/>
                <a:gd name="T9" fmla="*/ 2147483647 h 139"/>
                <a:gd name="T10" fmla="*/ 2147483647 w 765"/>
                <a:gd name="T11" fmla="*/ 2147483647 h 139"/>
                <a:gd name="T12" fmla="*/ 2147483647 w 765"/>
                <a:gd name="T13" fmla="*/ 2147483647 h 139"/>
                <a:gd name="T14" fmla="*/ 2147483647 w 765"/>
                <a:gd name="T15" fmla="*/ 2147483647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5" h="139">
                  <a:moveTo>
                    <a:pt x="765" y="120"/>
                  </a:moveTo>
                  <a:cubicBezTo>
                    <a:pt x="765" y="120"/>
                    <a:pt x="233" y="118"/>
                    <a:pt x="159" y="120"/>
                  </a:cubicBezTo>
                  <a:cubicBezTo>
                    <a:pt x="91" y="121"/>
                    <a:pt x="21" y="121"/>
                    <a:pt x="0" y="139"/>
                  </a:cubicBezTo>
                  <a:cubicBezTo>
                    <a:pt x="1" y="138"/>
                    <a:pt x="2" y="136"/>
                    <a:pt x="2" y="136"/>
                  </a:cubicBezTo>
                  <a:cubicBezTo>
                    <a:pt x="80" y="18"/>
                    <a:pt x="80" y="18"/>
                    <a:pt x="80" y="18"/>
                  </a:cubicBezTo>
                  <a:cubicBezTo>
                    <a:pt x="80" y="18"/>
                    <a:pt x="91" y="3"/>
                    <a:pt x="132" y="1"/>
                  </a:cubicBezTo>
                  <a:cubicBezTo>
                    <a:pt x="173" y="0"/>
                    <a:pt x="765" y="1"/>
                    <a:pt x="765" y="1"/>
                  </a:cubicBezTo>
                  <a:cubicBezTo>
                    <a:pt x="765" y="120"/>
                    <a:pt x="765" y="120"/>
                    <a:pt x="765" y="120"/>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6" name="Freeform 6"/>
            <p:cNvSpPr>
              <a:spLocks/>
            </p:cNvSpPr>
            <p:nvPr/>
          </p:nvSpPr>
          <p:spPr bwMode="auto">
            <a:xfrm>
              <a:off x="1164" y="2608"/>
              <a:ext cx="1108" cy="982"/>
            </a:xfrm>
            <a:custGeom>
              <a:avLst/>
              <a:gdLst>
                <a:gd name="T0" fmla="*/ 2147483647 w 469"/>
                <a:gd name="T1" fmla="*/ 2147483647 h 416"/>
                <a:gd name="T2" fmla="*/ 0 w 469"/>
                <a:gd name="T3" fmla="*/ 2147483647 h 416"/>
                <a:gd name="T4" fmla="*/ 2147483647 w 469"/>
                <a:gd name="T5" fmla="*/ 2147483647 h 416"/>
                <a:gd name="T6" fmla="*/ 2147483647 w 469"/>
                <a:gd name="T7" fmla="*/ 2147483647 h 416"/>
                <a:gd name="T8" fmla="*/ 2147483647 w 469"/>
                <a:gd name="T9" fmla="*/ 2147483647 h 416"/>
                <a:gd name="T10" fmla="*/ 2147483647 w 469"/>
                <a:gd name="T11" fmla="*/ 2147483647 h 416"/>
                <a:gd name="T12" fmla="*/ 2147483647 w 469"/>
                <a:gd name="T13" fmla="*/ 2147483647 h 416"/>
                <a:gd name="T14" fmla="*/ 2147483647 w 469"/>
                <a:gd name="T15" fmla="*/ 2147483647 h 416"/>
                <a:gd name="T16" fmla="*/ 2147483647 w 469"/>
                <a:gd name="T17" fmla="*/ 2147483647 h 416"/>
                <a:gd name="T18" fmla="*/ 2147483647 w 469"/>
                <a:gd name="T19" fmla="*/ 2147483647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416">
                  <a:moveTo>
                    <a:pt x="19" y="44"/>
                  </a:moveTo>
                  <a:cubicBezTo>
                    <a:pt x="13" y="49"/>
                    <a:pt x="6" y="54"/>
                    <a:pt x="0" y="59"/>
                  </a:cubicBezTo>
                  <a:cubicBezTo>
                    <a:pt x="69" y="133"/>
                    <a:pt x="243" y="319"/>
                    <a:pt x="273" y="345"/>
                  </a:cubicBezTo>
                  <a:cubicBezTo>
                    <a:pt x="310" y="378"/>
                    <a:pt x="347" y="408"/>
                    <a:pt x="361" y="414"/>
                  </a:cubicBezTo>
                  <a:cubicBezTo>
                    <a:pt x="366" y="416"/>
                    <a:pt x="368" y="413"/>
                    <a:pt x="368" y="413"/>
                  </a:cubicBezTo>
                  <a:cubicBezTo>
                    <a:pt x="469" y="338"/>
                    <a:pt x="469" y="338"/>
                    <a:pt x="469" y="338"/>
                  </a:cubicBezTo>
                  <a:cubicBezTo>
                    <a:pt x="469" y="338"/>
                    <a:pt x="448" y="346"/>
                    <a:pt x="401" y="299"/>
                  </a:cubicBezTo>
                  <a:cubicBezTo>
                    <a:pt x="355" y="253"/>
                    <a:pt x="147" y="34"/>
                    <a:pt x="147" y="34"/>
                  </a:cubicBezTo>
                  <a:cubicBezTo>
                    <a:pt x="147" y="34"/>
                    <a:pt x="131" y="16"/>
                    <a:pt x="109" y="6"/>
                  </a:cubicBezTo>
                  <a:cubicBezTo>
                    <a:pt x="99" y="2"/>
                    <a:pt x="72" y="0"/>
                    <a:pt x="19" y="44"/>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7" name="Freeform 7"/>
            <p:cNvSpPr>
              <a:spLocks/>
            </p:cNvSpPr>
            <p:nvPr/>
          </p:nvSpPr>
          <p:spPr bwMode="auto">
            <a:xfrm>
              <a:off x="970" y="2568"/>
              <a:ext cx="451" cy="180"/>
            </a:xfrm>
            <a:custGeom>
              <a:avLst/>
              <a:gdLst>
                <a:gd name="T0" fmla="*/ 2147483647 w 191"/>
                <a:gd name="T1" fmla="*/ 2147483647 h 76"/>
                <a:gd name="T2" fmla="*/ 2147483647 w 191"/>
                <a:gd name="T3" fmla="*/ 2147483647 h 76"/>
                <a:gd name="T4" fmla="*/ 2147483647 w 191"/>
                <a:gd name="T5" fmla="*/ 2147483647 h 76"/>
                <a:gd name="T6" fmla="*/ 2147483647 w 191"/>
                <a:gd name="T7" fmla="*/ 2147483647 h 76"/>
                <a:gd name="T8" fmla="*/ 2147483647 w 191"/>
                <a:gd name="T9" fmla="*/ 2147483647 h 76"/>
                <a:gd name="T10" fmla="*/ 2147483647 w 191"/>
                <a:gd name="T11" fmla="*/ 2147483647 h 76"/>
                <a:gd name="T12" fmla="*/ 2147483647 w 191"/>
                <a:gd name="T13" fmla="*/ 2147483647 h 76"/>
                <a:gd name="T14" fmla="*/ 2147483647 w 191"/>
                <a:gd name="T15" fmla="*/ 2147483647 h 76"/>
                <a:gd name="T16" fmla="*/ 0 w 191"/>
                <a:gd name="T17" fmla="*/ 0 h 76"/>
                <a:gd name="T18" fmla="*/ 2147483647 w 191"/>
                <a:gd name="T19" fmla="*/ 2147483647 h 76"/>
                <a:gd name="T20" fmla="*/ 2147483647 w 191"/>
                <a:gd name="T21" fmla="*/ 2147483647 h 76"/>
                <a:gd name="T22" fmla="*/ 2147483647 w 191"/>
                <a:gd name="T23" fmla="*/ 2147483647 h 76"/>
                <a:gd name="T24" fmla="*/ 2147483647 w 191"/>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76">
                  <a:moveTo>
                    <a:pt x="191" y="23"/>
                  </a:moveTo>
                  <a:cubicBezTo>
                    <a:pt x="185" y="20"/>
                    <a:pt x="179" y="18"/>
                    <a:pt x="173" y="17"/>
                  </a:cubicBezTo>
                  <a:cubicBezTo>
                    <a:pt x="172" y="16"/>
                    <a:pt x="172" y="16"/>
                    <a:pt x="172" y="16"/>
                  </a:cubicBezTo>
                  <a:cubicBezTo>
                    <a:pt x="172" y="16"/>
                    <a:pt x="172" y="16"/>
                    <a:pt x="172" y="16"/>
                  </a:cubicBezTo>
                  <a:cubicBezTo>
                    <a:pt x="171" y="16"/>
                    <a:pt x="170" y="16"/>
                    <a:pt x="170" y="16"/>
                  </a:cubicBezTo>
                  <a:cubicBezTo>
                    <a:pt x="170" y="16"/>
                    <a:pt x="168" y="16"/>
                    <a:pt x="164" y="16"/>
                  </a:cubicBezTo>
                  <a:cubicBezTo>
                    <a:pt x="134" y="14"/>
                    <a:pt x="46" y="6"/>
                    <a:pt x="11" y="2"/>
                  </a:cubicBezTo>
                  <a:cubicBezTo>
                    <a:pt x="8" y="1"/>
                    <a:pt x="6" y="1"/>
                    <a:pt x="3" y="1"/>
                  </a:cubicBezTo>
                  <a:cubicBezTo>
                    <a:pt x="2" y="1"/>
                    <a:pt x="1" y="1"/>
                    <a:pt x="0" y="0"/>
                  </a:cubicBezTo>
                  <a:cubicBezTo>
                    <a:pt x="18" y="9"/>
                    <a:pt x="22" y="12"/>
                    <a:pt x="53" y="46"/>
                  </a:cubicBezTo>
                  <a:cubicBezTo>
                    <a:pt x="53" y="46"/>
                    <a:pt x="64" y="58"/>
                    <a:pt x="82" y="76"/>
                  </a:cubicBezTo>
                  <a:cubicBezTo>
                    <a:pt x="88" y="71"/>
                    <a:pt x="95" y="66"/>
                    <a:pt x="101" y="61"/>
                  </a:cubicBezTo>
                  <a:cubicBezTo>
                    <a:pt x="154" y="17"/>
                    <a:pt x="181" y="19"/>
                    <a:pt x="191" y="23"/>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8" name="Freeform 8"/>
            <p:cNvSpPr>
              <a:spLocks/>
            </p:cNvSpPr>
            <p:nvPr/>
          </p:nvSpPr>
          <p:spPr bwMode="auto">
            <a:xfrm>
              <a:off x="746" y="2568"/>
              <a:ext cx="418" cy="503"/>
            </a:xfrm>
            <a:custGeom>
              <a:avLst/>
              <a:gdLst>
                <a:gd name="T0" fmla="*/ 0 w 177"/>
                <a:gd name="T1" fmla="*/ 2147483647 h 213"/>
                <a:gd name="T2" fmla="*/ 0 w 177"/>
                <a:gd name="T3" fmla="*/ 2147483647 h 213"/>
                <a:gd name="T4" fmla="*/ 0 w 177"/>
                <a:gd name="T5" fmla="*/ 2147483647 h 213"/>
                <a:gd name="T6" fmla="*/ 0 w 177"/>
                <a:gd name="T7" fmla="*/ 2147483647 h 213"/>
                <a:gd name="T8" fmla="*/ 2147483647 w 177"/>
                <a:gd name="T9" fmla="*/ 2147483647 h 213"/>
                <a:gd name="T10" fmla="*/ 2147483647 w 177"/>
                <a:gd name="T11" fmla="*/ 2147483647 h 213"/>
                <a:gd name="T12" fmla="*/ 2147483647 w 177"/>
                <a:gd name="T13" fmla="*/ 2147483647 h 213"/>
                <a:gd name="T14" fmla="*/ 2147483647 w 177"/>
                <a:gd name="T15" fmla="*/ 2147483647 h 213"/>
                <a:gd name="T16" fmla="*/ 2147483647 w 177"/>
                <a:gd name="T17" fmla="*/ 2147483647 h 213"/>
                <a:gd name="T18" fmla="*/ 2147483647 w 177"/>
                <a:gd name="T19" fmla="*/ 2147483647 h 213"/>
                <a:gd name="T20" fmla="*/ 2147483647 w 177"/>
                <a:gd name="T21" fmla="*/ 2147483647 h 213"/>
                <a:gd name="T22" fmla="*/ 2147483647 w 177"/>
                <a:gd name="T23" fmla="*/ 2147483647 h 213"/>
                <a:gd name="T24" fmla="*/ 2147483647 w 177"/>
                <a:gd name="T25" fmla="*/ 2147483647 h 213"/>
                <a:gd name="T26" fmla="*/ 2147483647 w 177"/>
                <a:gd name="T27" fmla="*/ 2147483647 h 213"/>
                <a:gd name="T28" fmla="*/ 2147483647 w 177"/>
                <a:gd name="T29" fmla="*/ 2147483647 h 213"/>
                <a:gd name="T30" fmla="*/ 2147483647 w 177"/>
                <a:gd name="T31" fmla="*/ 2147483647 h 213"/>
                <a:gd name="T32" fmla="*/ 2147483647 w 177"/>
                <a:gd name="T33" fmla="*/ 2147483647 h 213"/>
                <a:gd name="T34" fmla="*/ 2147483647 w 177"/>
                <a:gd name="T35" fmla="*/ 2147483647 h 213"/>
                <a:gd name="T36" fmla="*/ 2147483647 w 177"/>
                <a:gd name="T37" fmla="*/ 2147483647 h 213"/>
                <a:gd name="T38" fmla="*/ 2147483647 w 177"/>
                <a:gd name="T39" fmla="*/ 2147483647 h 213"/>
                <a:gd name="T40" fmla="*/ 2147483647 w 177"/>
                <a:gd name="T41" fmla="*/ 2147483647 h 213"/>
                <a:gd name="T42" fmla="*/ 2147483647 w 177"/>
                <a:gd name="T43" fmla="*/ 2147483647 h 213"/>
                <a:gd name="T44" fmla="*/ 2147483647 w 177"/>
                <a:gd name="T45" fmla="*/ 2147483647 h 213"/>
                <a:gd name="T46" fmla="*/ 2147483647 w 177"/>
                <a:gd name="T47" fmla="*/ 2147483647 h 213"/>
                <a:gd name="T48" fmla="*/ 2147483647 w 177"/>
                <a:gd name="T49" fmla="*/ 2147483647 h 213"/>
                <a:gd name="T50" fmla="*/ 2147483647 w 177"/>
                <a:gd name="T51" fmla="*/ 2147483647 h 213"/>
                <a:gd name="T52" fmla="*/ 2147483647 w 177"/>
                <a:gd name="T53" fmla="*/ 2147483647 h 213"/>
                <a:gd name="T54" fmla="*/ 2147483647 w 177"/>
                <a:gd name="T55" fmla="*/ 2147483647 h 213"/>
                <a:gd name="T56" fmla="*/ 2147483647 w 177"/>
                <a:gd name="T57" fmla="*/ 2147483647 h 213"/>
                <a:gd name="T58" fmla="*/ 2147483647 w 177"/>
                <a:gd name="T59" fmla="*/ 2147483647 h 213"/>
                <a:gd name="T60" fmla="*/ 2147483647 w 177"/>
                <a:gd name="T61" fmla="*/ 2147483647 h 213"/>
                <a:gd name="T62" fmla="*/ 2147483647 w 177"/>
                <a:gd name="T63" fmla="*/ 2147483647 h 213"/>
                <a:gd name="T64" fmla="*/ 2147483647 w 177"/>
                <a:gd name="T65" fmla="*/ 2147483647 h 213"/>
                <a:gd name="T66" fmla="*/ 2147483647 w 177"/>
                <a:gd name="T67" fmla="*/ 0 h 213"/>
                <a:gd name="T68" fmla="*/ 2147483647 w 177"/>
                <a:gd name="T69" fmla="*/ 0 h 213"/>
                <a:gd name="T70" fmla="*/ 0 w 177"/>
                <a:gd name="T71" fmla="*/ 2147483647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213">
                  <a:moveTo>
                    <a:pt x="0" y="65"/>
                  </a:moveTo>
                  <a:cubicBezTo>
                    <a:pt x="0" y="213"/>
                    <a:pt x="0" y="213"/>
                    <a:pt x="0" y="213"/>
                  </a:cubicBezTo>
                  <a:cubicBezTo>
                    <a:pt x="0" y="213"/>
                    <a:pt x="0" y="213"/>
                    <a:pt x="0" y="213"/>
                  </a:cubicBezTo>
                  <a:cubicBezTo>
                    <a:pt x="0" y="213"/>
                    <a:pt x="0" y="213"/>
                    <a:pt x="0" y="213"/>
                  </a:cubicBezTo>
                  <a:cubicBezTo>
                    <a:pt x="16" y="205"/>
                    <a:pt x="53" y="176"/>
                    <a:pt x="95" y="143"/>
                  </a:cubicBezTo>
                  <a:cubicBezTo>
                    <a:pt x="114" y="127"/>
                    <a:pt x="135" y="110"/>
                    <a:pt x="155" y="94"/>
                  </a:cubicBezTo>
                  <a:cubicBezTo>
                    <a:pt x="160" y="90"/>
                    <a:pt x="166" y="85"/>
                    <a:pt x="171" y="81"/>
                  </a:cubicBezTo>
                  <a:cubicBezTo>
                    <a:pt x="171" y="81"/>
                    <a:pt x="171" y="81"/>
                    <a:pt x="171" y="81"/>
                  </a:cubicBezTo>
                  <a:cubicBezTo>
                    <a:pt x="172" y="80"/>
                    <a:pt x="172" y="80"/>
                    <a:pt x="172" y="80"/>
                  </a:cubicBezTo>
                  <a:cubicBezTo>
                    <a:pt x="173" y="80"/>
                    <a:pt x="173" y="79"/>
                    <a:pt x="173" y="79"/>
                  </a:cubicBezTo>
                  <a:cubicBezTo>
                    <a:pt x="173" y="79"/>
                    <a:pt x="173" y="79"/>
                    <a:pt x="173" y="79"/>
                  </a:cubicBezTo>
                  <a:cubicBezTo>
                    <a:pt x="174" y="79"/>
                    <a:pt x="174" y="79"/>
                    <a:pt x="174" y="79"/>
                  </a:cubicBezTo>
                  <a:cubicBezTo>
                    <a:pt x="174" y="78"/>
                    <a:pt x="175" y="78"/>
                    <a:pt x="175" y="77"/>
                  </a:cubicBezTo>
                  <a:cubicBezTo>
                    <a:pt x="175" y="77"/>
                    <a:pt x="176" y="77"/>
                    <a:pt x="176" y="77"/>
                  </a:cubicBezTo>
                  <a:cubicBezTo>
                    <a:pt x="176" y="77"/>
                    <a:pt x="176" y="77"/>
                    <a:pt x="176" y="77"/>
                  </a:cubicBezTo>
                  <a:cubicBezTo>
                    <a:pt x="176" y="77"/>
                    <a:pt x="176" y="77"/>
                    <a:pt x="176" y="77"/>
                  </a:cubicBezTo>
                  <a:cubicBezTo>
                    <a:pt x="176" y="77"/>
                    <a:pt x="176" y="76"/>
                    <a:pt x="177" y="76"/>
                  </a:cubicBezTo>
                  <a:cubicBezTo>
                    <a:pt x="172" y="72"/>
                    <a:pt x="168" y="67"/>
                    <a:pt x="165" y="64"/>
                  </a:cubicBezTo>
                  <a:cubicBezTo>
                    <a:pt x="164" y="62"/>
                    <a:pt x="163" y="61"/>
                    <a:pt x="162" y="60"/>
                  </a:cubicBezTo>
                  <a:cubicBezTo>
                    <a:pt x="161" y="60"/>
                    <a:pt x="160" y="59"/>
                    <a:pt x="160" y="58"/>
                  </a:cubicBezTo>
                  <a:cubicBezTo>
                    <a:pt x="152" y="50"/>
                    <a:pt x="148" y="46"/>
                    <a:pt x="148" y="46"/>
                  </a:cubicBezTo>
                  <a:cubicBezTo>
                    <a:pt x="141" y="38"/>
                    <a:pt x="135" y="32"/>
                    <a:pt x="130" y="27"/>
                  </a:cubicBezTo>
                  <a:cubicBezTo>
                    <a:pt x="119" y="15"/>
                    <a:pt x="113" y="10"/>
                    <a:pt x="106" y="6"/>
                  </a:cubicBezTo>
                  <a:cubicBezTo>
                    <a:pt x="105" y="6"/>
                    <a:pt x="105" y="5"/>
                    <a:pt x="104" y="5"/>
                  </a:cubicBezTo>
                  <a:cubicBezTo>
                    <a:pt x="103" y="5"/>
                    <a:pt x="103" y="4"/>
                    <a:pt x="103" y="4"/>
                  </a:cubicBezTo>
                  <a:cubicBezTo>
                    <a:pt x="103" y="4"/>
                    <a:pt x="103" y="4"/>
                    <a:pt x="103" y="4"/>
                  </a:cubicBezTo>
                  <a:cubicBezTo>
                    <a:pt x="103"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0" y="3"/>
                    <a:pt x="98" y="2"/>
                    <a:pt x="95" y="0"/>
                  </a:cubicBezTo>
                  <a:cubicBezTo>
                    <a:pt x="95" y="0"/>
                    <a:pt x="94" y="0"/>
                    <a:pt x="93" y="0"/>
                  </a:cubicBezTo>
                  <a:cubicBezTo>
                    <a:pt x="51" y="0"/>
                    <a:pt x="0" y="65"/>
                    <a:pt x="0" y="65"/>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sp>
          <p:nvSpPr>
            <p:cNvPr id="9" name="Freeform 9"/>
            <p:cNvSpPr>
              <a:spLocks/>
            </p:cNvSpPr>
            <p:nvPr/>
          </p:nvSpPr>
          <p:spPr bwMode="auto">
            <a:xfrm>
              <a:off x="1965" y="2861"/>
              <a:ext cx="311" cy="727"/>
            </a:xfrm>
            <a:custGeom>
              <a:avLst/>
              <a:gdLst>
                <a:gd name="T0" fmla="*/ 2147483647 w 132"/>
                <a:gd name="T1" fmla="*/ 2147483647 h 308"/>
                <a:gd name="T2" fmla="*/ 2147483647 w 132"/>
                <a:gd name="T3" fmla="*/ 2147483647 h 308"/>
                <a:gd name="T4" fmla="*/ 2147483647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2147483647 w 132"/>
                <a:gd name="T17" fmla="*/ 2147483647 h 308"/>
                <a:gd name="T18" fmla="*/ 2147483647 w 132"/>
                <a:gd name="T19" fmla="*/ 2147483647 h 308"/>
                <a:gd name="T20" fmla="*/ 2147483647 w 132"/>
                <a:gd name="T21" fmla="*/ 2147483647 h 308"/>
                <a:gd name="T22" fmla="*/ 2147483647 w 132"/>
                <a:gd name="T23" fmla="*/ 2147483647 h 308"/>
                <a:gd name="T24" fmla="*/ 2147483647 w 132"/>
                <a:gd name="T25" fmla="*/ 2147483647 h 308"/>
                <a:gd name="T26" fmla="*/ 2147483647 w 132"/>
                <a:gd name="T27" fmla="*/ 2147483647 h 308"/>
                <a:gd name="T28" fmla="*/ 0 w 132"/>
                <a:gd name="T29" fmla="*/ 2147483647 h 308"/>
                <a:gd name="T30" fmla="*/ 0 w 132"/>
                <a:gd name="T31" fmla="*/ 2147483647 h 308"/>
                <a:gd name="T32" fmla="*/ 0 w 132"/>
                <a:gd name="T33" fmla="*/ 2147483647 h 308"/>
                <a:gd name="T34" fmla="*/ 0 w 132"/>
                <a:gd name="T35" fmla="*/ 2147483647 h 308"/>
                <a:gd name="T36" fmla="*/ 0 w 132"/>
                <a:gd name="T37" fmla="*/ 2147483647 h 308"/>
                <a:gd name="T38" fmla="*/ 0 w 132"/>
                <a:gd name="T39" fmla="*/ 2147483647 h 308"/>
                <a:gd name="T40" fmla="*/ 0 w 132"/>
                <a:gd name="T41" fmla="*/ 2147483647 h 308"/>
                <a:gd name="T42" fmla="*/ 0 w 132"/>
                <a:gd name="T43" fmla="*/ 2147483647 h 308"/>
                <a:gd name="T44" fmla="*/ 0 w 132"/>
                <a:gd name="T45" fmla="*/ 2147483647 h 308"/>
                <a:gd name="T46" fmla="*/ 0 w 132"/>
                <a:gd name="T47" fmla="*/ 2147483647 h 308"/>
                <a:gd name="T48" fmla="*/ 0 w 132"/>
                <a:gd name="T49" fmla="*/ 2147483647 h 308"/>
                <a:gd name="T50" fmla="*/ 2147483647 w 132"/>
                <a:gd name="T51" fmla="*/ 2147483647 h 308"/>
                <a:gd name="T52" fmla="*/ 2147483647 w 132"/>
                <a:gd name="T53" fmla="*/ 2147483647 h 308"/>
                <a:gd name="T54" fmla="*/ 2147483647 w 132"/>
                <a:gd name="T55" fmla="*/ 2147483647 h 308"/>
                <a:gd name="T56" fmla="*/ 2147483647 w 132"/>
                <a:gd name="T57" fmla="*/ 2147483647 h 308"/>
                <a:gd name="T58" fmla="*/ 2147483647 w 132"/>
                <a:gd name="T59" fmla="*/ 2147483647 h 308"/>
                <a:gd name="T60" fmla="*/ 2147483647 w 132"/>
                <a:gd name="T61" fmla="*/ 2147483647 h 308"/>
                <a:gd name="T62" fmla="*/ 2147483647 w 132"/>
                <a:gd name="T63" fmla="*/ 2147483647 h 308"/>
                <a:gd name="T64" fmla="*/ 2147483647 w 132"/>
                <a:gd name="T65" fmla="*/ 2147483647 h 308"/>
                <a:gd name="T66" fmla="*/ 2147483647 w 132"/>
                <a:gd name="T67" fmla="*/ 2147483647 h 308"/>
                <a:gd name="T68" fmla="*/ 2147483647 w 132"/>
                <a:gd name="T69" fmla="*/ 2147483647 h 308"/>
                <a:gd name="T70" fmla="*/ 2147483647 w 132"/>
                <a:gd name="T71" fmla="*/ 2147483647 h 308"/>
                <a:gd name="T72" fmla="*/ 2147483647 w 132"/>
                <a:gd name="T73" fmla="*/ 2147483647 h 308"/>
                <a:gd name="T74" fmla="*/ 2147483647 w 132"/>
                <a:gd name="T75" fmla="*/ 2147483647 h 308"/>
                <a:gd name="T76" fmla="*/ 2147483647 w 132"/>
                <a:gd name="T77" fmla="*/ 2147483647 h 308"/>
                <a:gd name="T78" fmla="*/ 2147483647 w 132"/>
                <a:gd name="T79" fmla="*/ 2147483647 h 308"/>
                <a:gd name="T80" fmla="*/ 2147483647 w 132"/>
                <a:gd name="T81" fmla="*/ 2147483647 h 308"/>
                <a:gd name="T82" fmla="*/ 2147483647 w 132"/>
                <a:gd name="T83" fmla="*/ 2147483647 h 308"/>
                <a:gd name="T84" fmla="*/ 2147483647 w 132"/>
                <a:gd name="T85" fmla="*/ 2147483647 h 308"/>
                <a:gd name="T86" fmla="*/ 2147483647 w 132"/>
                <a:gd name="T87" fmla="*/ 2147483647 h 308"/>
                <a:gd name="T88" fmla="*/ 2147483647 w 132"/>
                <a:gd name="T89" fmla="*/ 2147483647 h 308"/>
                <a:gd name="T90" fmla="*/ 2147483647 w 132"/>
                <a:gd name="T91" fmla="*/ 2147483647 h 308"/>
                <a:gd name="T92" fmla="*/ 2147483647 w 132"/>
                <a:gd name="T93" fmla="*/ 2147483647 h 308"/>
                <a:gd name="T94" fmla="*/ 2147483647 w 132"/>
                <a:gd name="T95" fmla="*/ 2147483647 h 308"/>
                <a:gd name="T96" fmla="*/ 2147483647 w 132"/>
                <a:gd name="T97" fmla="*/ 2147483647 h 308"/>
                <a:gd name="T98" fmla="*/ 2147483647 w 132"/>
                <a:gd name="T99" fmla="*/ 2147483647 h 308"/>
                <a:gd name="T100" fmla="*/ 2147483647 w 132"/>
                <a:gd name="T101" fmla="*/ 2147483647 h 308"/>
                <a:gd name="T102" fmla="*/ 2147483647 w 132"/>
                <a:gd name="T103" fmla="*/ 2147483647 h 308"/>
                <a:gd name="T104" fmla="*/ 2147483647 w 132"/>
                <a:gd name="T105" fmla="*/ 2147483647 h 308"/>
                <a:gd name="T106" fmla="*/ 2147483647 w 132"/>
                <a:gd name="T107" fmla="*/ 2147483647 h 308"/>
                <a:gd name="T108" fmla="*/ 2147483647 w 132"/>
                <a:gd name="T109" fmla="*/ 2147483647 h 308"/>
                <a:gd name="T110" fmla="*/ 2147483647 w 132"/>
                <a:gd name="T111" fmla="*/ 2147483647 h 308"/>
                <a:gd name="T112" fmla="*/ 2147483647 w 132"/>
                <a:gd name="T113" fmla="*/ 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308">
                  <a:moveTo>
                    <a:pt x="68" y="17"/>
                  </a:moveTo>
                  <a:cubicBezTo>
                    <a:pt x="67" y="19"/>
                    <a:pt x="66" y="20"/>
                    <a:pt x="65" y="21"/>
                  </a:cubicBezTo>
                  <a:cubicBezTo>
                    <a:pt x="65" y="22"/>
                    <a:pt x="65" y="22"/>
                    <a:pt x="65" y="23"/>
                  </a:cubicBezTo>
                  <a:cubicBezTo>
                    <a:pt x="65" y="23"/>
                    <a:pt x="65" y="23"/>
                    <a:pt x="64" y="23"/>
                  </a:cubicBezTo>
                  <a:cubicBezTo>
                    <a:pt x="64" y="23"/>
                    <a:pt x="64" y="23"/>
                    <a:pt x="64" y="23"/>
                  </a:cubicBezTo>
                  <a:cubicBezTo>
                    <a:pt x="63" y="25"/>
                    <a:pt x="62" y="27"/>
                    <a:pt x="60" y="29"/>
                  </a:cubicBezTo>
                  <a:cubicBezTo>
                    <a:pt x="44" y="53"/>
                    <a:pt x="19" y="92"/>
                    <a:pt x="10" y="105"/>
                  </a:cubicBezTo>
                  <a:cubicBezTo>
                    <a:pt x="9" y="107"/>
                    <a:pt x="8" y="108"/>
                    <a:pt x="7" y="109"/>
                  </a:cubicBezTo>
                  <a:cubicBezTo>
                    <a:pt x="6" y="111"/>
                    <a:pt x="5" y="112"/>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5"/>
                  </a:cubicBezTo>
                  <a:cubicBezTo>
                    <a:pt x="4" y="115"/>
                    <a:pt x="3" y="115"/>
                    <a:pt x="3" y="115"/>
                  </a:cubicBezTo>
                  <a:cubicBezTo>
                    <a:pt x="3" y="115"/>
                    <a:pt x="3" y="115"/>
                    <a:pt x="3" y="115"/>
                  </a:cubicBezTo>
                  <a:cubicBezTo>
                    <a:pt x="3" y="115"/>
                    <a:pt x="3" y="116"/>
                    <a:pt x="2" y="117"/>
                  </a:cubicBezTo>
                  <a:cubicBezTo>
                    <a:pt x="2" y="117"/>
                    <a:pt x="2" y="117"/>
                    <a:pt x="2" y="117"/>
                  </a:cubicBezTo>
                  <a:cubicBezTo>
                    <a:pt x="2" y="117"/>
                    <a:pt x="2" y="117"/>
                    <a:pt x="2" y="117"/>
                  </a:cubicBezTo>
                  <a:cubicBezTo>
                    <a:pt x="2" y="117"/>
                    <a:pt x="2" y="117"/>
                    <a:pt x="2" y="117"/>
                  </a:cubicBezTo>
                  <a:cubicBezTo>
                    <a:pt x="2" y="117"/>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9"/>
                    <a:pt x="2" y="119"/>
                    <a:pt x="2" y="119"/>
                  </a:cubicBezTo>
                  <a:cubicBezTo>
                    <a:pt x="2" y="119"/>
                    <a:pt x="2" y="119"/>
                    <a:pt x="1" y="119"/>
                  </a:cubicBezTo>
                  <a:cubicBezTo>
                    <a:pt x="1" y="120"/>
                    <a:pt x="0" y="122"/>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6"/>
                    <a:pt x="0" y="126"/>
                    <a:pt x="0" y="126"/>
                  </a:cubicBezTo>
                  <a:cubicBezTo>
                    <a:pt x="0" y="126"/>
                    <a:pt x="0" y="126"/>
                    <a:pt x="0" y="126"/>
                  </a:cubicBezTo>
                  <a:cubicBezTo>
                    <a:pt x="0" y="126"/>
                    <a:pt x="0" y="127"/>
                    <a:pt x="0" y="128"/>
                  </a:cubicBezTo>
                  <a:cubicBezTo>
                    <a:pt x="0" y="131"/>
                    <a:pt x="0" y="135"/>
                    <a:pt x="1" y="139"/>
                  </a:cubicBezTo>
                  <a:cubicBezTo>
                    <a:pt x="5" y="152"/>
                    <a:pt x="9" y="166"/>
                    <a:pt x="13" y="181"/>
                  </a:cubicBezTo>
                  <a:cubicBezTo>
                    <a:pt x="13" y="181"/>
                    <a:pt x="13" y="181"/>
                    <a:pt x="13" y="181"/>
                  </a:cubicBezTo>
                  <a:cubicBezTo>
                    <a:pt x="13" y="182"/>
                    <a:pt x="13" y="182"/>
                    <a:pt x="13" y="182"/>
                  </a:cubicBezTo>
                  <a:cubicBezTo>
                    <a:pt x="15" y="189"/>
                    <a:pt x="17" y="196"/>
                    <a:pt x="19" y="204"/>
                  </a:cubicBezTo>
                  <a:cubicBezTo>
                    <a:pt x="19" y="204"/>
                    <a:pt x="19" y="204"/>
                    <a:pt x="19" y="204"/>
                  </a:cubicBezTo>
                  <a:cubicBezTo>
                    <a:pt x="19" y="204"/>
                    <a:pt x="19" y="204"/>
                    <a:pt x="19" y="204"/>
                  </a:cubicBezTo>
                  <a:cubicBezTo>
                    <a:pt x="19" y="204"/>
                    <a:pt x="19" y="204"/>
                    <a:pt x="19" y="204"/>
                  </a:cubicBezTo>
                  <a:cubicBezTo>
                    <a:pt x="19" y="204"/>
                    <a:pt x="19" y="204"/>
                    <a:pt x="19" y="204"/>
                  </a:cubicBezTo>
                  <a:cubicBezTo>
                    <a:pt x="19" y="204"/>
                    <a:pt x="19" y="205"/>
                    <a:pt x="19" y="205"/>
                  </a:cubicBezTo>
                  <a:cubicBezTo>
                    <a:pt x="19" y="205"/>
                    <a:pt x="19" y="205"/>
                    <a:pt x="19" y="205"/>
                  </a:cubicBezTo>
                  <a:cubicBezTo>
                    <a:pt x="19" y="205"/>
                    <a:pt x="19" y="205"/>
                    <a:pt x="19" y="205"/>
                  </a:cubicBezTo>
                  <a:cubicBezTo>
                    <a:pt x="20" y="206"/>
                    <a:pt x="20" y="206"/>
                    <a:pt x="20" y="207"/>
                  </a:cubicBezTo>
                  <a:cubicBezTo>
                    <a:pt x="20" y="208"/>
                    <a:pt x="20" y="209"/>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6" y="230"/>
                    <a:pt x="30" y="250"/>
                    <a:pt x="32" y="266"/>
                  </a:cubicBezTo>
                  <a:cubicBezTo>
                    <a:pt x="33" y="276"/>
                    <a:pt x="33" y="284"/>
                    <a:pt x="32" y="291"/>
                  </a:cubicBezTo>
                  <a:cubicBezTo>
                    <a:pt x="32" y="291"/>
                    <a:pt x="32" y="291"/>
                    <a:pt x="32" y="291"/>
                  </a:cubicBezTo>
                  <a:cubicBezTo>
                    <a:pt x="32" y="291"/>
                    <a:pt x="32" y="291"/>
                    <a:pt x="32" y="291"/>
                  </a:cubicBezTo>
                  <a:cubicBezTo>
                    <a:pt x="32" y="291"/>
                    <a:pt x="32" y="291"/>
                    <a:pt x="32" y="291"/>
                  </a:cubicBezTo>
                  <a:cubicBezTo>
                    <a:pt x="32" y="291"/>
                    <a:pt x="32" y="291"/>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3"/>
                    <a:pt x="32" y="293"/>
                    <a:pt x="32" y="293"/>
                  </a:cubicBezTo>
                  <a:cubicBezTo>
                    <a:pt x="32" y="293"/>
                    <a:pt x="32" y="293"/>
                    <a:pt x="32" y="293"/>
                  </a:cubicBezTo>
                  <a:cubicBezTo>
                    <a:pt x="31" y="298"/>
                    <a:pt x="29" y="303"/>
                    <a:pt x="26" y="308"/>
                  </a:cubicBezTo>
                  <a:cubicBezTo>
                    <a:pt x="27" y="308"/>
                    <a:pt x="27" y="307"/>
                    <a:pt x="27" y="307"/>
                  </a:cubicBezTo>
                  <a:cubicBezTo>
                    <a:pt x="28" y="307"/>
                    <a:pt x="28" y="307"/>
                    <a:pt x="29" y="307"/>
                  </a:cubicBezTo>
                  <a:cubicBezTo>
                    <a:pt x="29" y="306"/>
                    <a:pt x="29" y="306"/>
                    <a:pt x="29" y="306"/>
                  </a:cubicBezTo>
                  <a:cubicBezTo>
                    <a:pt x="103" y="251"/>
                    <a:pt x="103" y="251"/>
                    <a:pt x="103" y="251"/>
                  </a:cubicBezTo>
                  <a:cubicBezTo>
                    <a:pt x="128" y="232"/>
                    <a:pt x="128" y="232"/>
                    <a:pt x="128" y="232"/>
                  </a:cubicBezTo>
                  <a:cubicBezTo>
                    <a:pt x="128" y="232"/>
                    <a:pt x="129" y="232"/>
                    <a:pt x="129" y="232"/>
                  </a:cubicBezTo>
                  <a:cubicBezTo>
                    <a:pt x="129" y="232"/>
                    <a:pt x="129" y="232"/>
                    <a:pt x="129" y="232"/>
                  </a:cubicBezTo>
                  <a:cubicBezTo>
                    <a:pt x="130" y="231"/>
                    <a:pt x="130" y="230"/>
                    <a:pt x="130" y="229"/>
                  </a:cubicBezTo>
                  <a:cubicBezTo>
                    <a:pt x="130" y="229"/>
                    <a:pt x="130" y="229"/>
                    <a:pt x="130" y="229"/>
                  </a:cubicBezTo>
                  <a:cubicBezTo>
                    <a:pt x="130"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8"/>
                    <a:pt x="131" y="228"/>
                  </a:cubicBezTo>
                  <a:cubicBezTo>
                    <a:pt x="131" y="228"/>
                    <a:pt x="131" y="228"/>
                    <a:pt x="131" y="228"/>
                  </a:cubicBezTo>
                  <a:cubicBezTo>
                    <a:pt x="131" y="228"/>
                    <a:pt x="131" y="228"/>
                    <a:pt x="131" y="228"/>
                  </a:cubicBezTo>
                  <a:cubicBezTo>
                    <a:pt x="131" y="228"/>
                    <a:pt x="131" y="228"/>
                    <a:pt x="131" y="228"/>
                  </a:cubicBezTo>
                  <a:cubicBezTo>
                    <a:pt x="131" y="226"/>
                    <a:pt x="132" y="221"/>
                    <a:pt x="131" y="214"/>
                  </a:cubicBezTo>
                  <a:cubicBezTo>
                    <a:pt x="131" y="214"/>
                    <a:pt x="131" y="214"/>
                    <a:pt x="131" y="214"/>
                  </a:cubicBezTo>
                  <a:cubicBezTo>
                    <a:pt x="131" y="214"/>
                    <a:pt x="131" y="214"/>
                    <a:pt x="131" y="214"/>
                  </a:cubicBezTo>
                  <a:cubicBezTo>
                    <a:pt x="131" y="213"/>
                    <a:pt x="131" y="213"/>
                    <a:pt x="131" y="213"/>
                  </a:cubicBezTo>
                  <a:cubicBezTo>
                    <a:pt x="131" y="213"/>
                    <a:pt x="131" y="213"/>
                    <a:pt x="131" y="213"/>
                  </a:cubicBezTo>
                  <a:cubicBezTo>
                    <a:pt x="127" y="178"/>
                    <a:pt x="64" y="25"/>
                    <a:pt x="80" y="0"/>
                  </a:cubicBezTo>
                  <a:cubicBezTo>
                    <a:pt x="77" y="3"/>
                    <a:pt x="74" y="8"/>
                    <a:pt x="68" y="17"/>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400">
                <a:solidFill>
                  <a:srgbClr val="000000"/>
                </a:solidFill>
                <a:cs typeface="Arial" pitchFamily="34" charset="0"/>
              </a:endParaRPr>
            </a:p>
          </p:txBody>
        </p:sp>
      </p:grpSp>
      <p:sp>
        <p:nvSpPr>
          <p:cNvPr id="10" name="TextBox 9"/>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32AAB035-B513-4FDF-A92C-B4686BEE28FF}"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84674" name="Rectangle 2"/>
          <p:cNvSpPr>
            <a:spLocks noGrp="1" noChangeArrowheads="1"/>
          </p:cNvSpPr>
          <p:nvPr>
            <p:ph type="ctrTitle" sz="quarter"/>
          </p:nvPr>
        </p:nvSpPr>
        <p:spPr>
          <a:xfrm>
            <a:off x="6280151" y="4076700"/>
            <a:ext cx="5640916" cy="1847850"/>
          </a:xfrm>
        </p:spPr>
        <p:txBody>
          <a:bodyPr/>
          <a:lstStyle>
            <a:lvl1pPr algn="ctr">
              <a:defRPr sz="3200" b="1">
                <a:solidFill>
                  <a:srgbClr val="0053A5"/>
                </a:solidFill>
                <a:latin typeface="Arial" charset="0"/>
              </a:defRPr>
            </a:lvl1pPr>
          </a:lstStyle>
          <a:p>
            <a:pPr lvl="0"/>
            <a:r>
              <a:rPr lang="en-GB" noProof="0" smtClean="0"/>
              <a:t>Click to edit Master title style</a:t>
            </a:r>
          </a:p>
        </p:txBody>
      </p:sp>
    </p:spTree>
    <p:extLst>
      <p:ext uri="{BB962C8B-B14F-4D97-AF65-F5344CB8AC3E}">
        <p14:creationId xmlns:p14="http://schemas.microsoft.com/office/powerpoint/2010/main" val="3486778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04204669-86EA-4FC3-BD08-3A8C24FD375B}"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9423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238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C18C83D6-452E-4E3C-9508-2F7C7D135834}"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80310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AF86D30B-7F7E-4518-A5E9-C1F031773158}"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2" y="1150941"/>
            <a:ext cx="5425017"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528416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FC57829B-085B-4802-AC0C-0E81D2F9BAA4}"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27592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F466FC2C-E180-4463-B7F5-7FF738D6AF60}"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2583001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DBA65DD4-E27F-4F58-AF9D-59EF6D709CAA}"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Tree>
    <p:extLst>
      <p:ext uri="{BB962C8B-B14F-4D97-AF65-F5344CB8AC3E}">
        <p14:creationId xmlns:p14="http://schemas.microsoft.com/office/powerpoint/2010/main" val="24337520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fontAlgn="base" hangingPunct="1">
              <a:spcBef>
                <a:spcPct val="0"/>
              </a:spcBef>
              <a:spcAft>
                <a:spcPct val="0"/>
              </a:spcAft>
              <a:defRPr/>
            </a:pPr>
            <a:fld id="{5302DDDD-45F4-4171-A5BB-4740B160FE4A}" type="slidenum">
              <a:rPr lang="en-GB" sz="1400" smtClean="0">
                <a:solidFill>
                  <a:srgbClr val="000000"/>
                </a:solidFill>
              </a:rPr>
              <a:pPr eaLnBrk="1" fontAlgn="base" hangingPunct="1">
                <a:spcBef>
                  <a:spcPct val="0"/>
                </a:spcBef>
                <a:spcAft>
                  <a:spcPct val="0"/>
                </a:spcAft>
                <a:defRPr/>
              </a:pPr>
              <a:t>‹#›</a:t>
            </a:fld>
            <a:endParaRPr lang="en-GB" sz="1400" dirty="0" smtClean="0">
              <a:solidFill>
                <a:srgbClr val="000000"/>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2453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22824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309929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6" y="279403"/>
            <a:ext cx="2764367" cy="6424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7485" y="279403"/>
            <a:ext cx="8089900" cy="6424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9071500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7484" y="279403"/>
            <a:ext cx="10261600" cy="5619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2" y="1150941"/>
            <a:ext cx="5425017"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237818" y="1150941"/>
            <a:ext cx="5427133"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2" y="4003675"/>
            <a:ext cx="5425017"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237818" y="4003675"/>
            <a:ext cx="5427133"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47686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5092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2" y="1150941"/>
            <a:ext cx="5425017"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240354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2" y="1150941"/>
            <a:ext cx="11055351" cy="5553075"/>
          </a:xfrm>
        </p:spPr>
        <p:txBody>
          <a:bodyPr/>
          <a:lstStyle/>
          <a:p>
            <a:pPr lvl="0"/>
            <a:endParaRPr lang="en-GB" noProof="0" dirty="0" smtClean="0"/>
          </a:p>
        </p:txBody>
      </p:sp>
    </p:spTree>
    <p:extLst>
      <p:ext uri="{BB962C8B-B14F-4D97-AF65-F5344CB8AC3E}">
        <p14:creationId xmlns:p14="http://schemas.microsoft.com/office/powerpoint/2010/main" val="224725145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058" y="2130429"/>
            <a:ext cx="10361889"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098" y="3886200"/>
            <a:ext cx="853580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xfrm>
            <a:off x="575733" y="6346825"/>
            <a:ext cx="3860800"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endParaRPr lang="en-GB" sz="1400"/>
          </a:p>
        </p:txBody>
      </p:sp>
      <p:sp>
        <p:nvSpPr>
          <p:cNvPr id="5" name="Rectangle 7"/>
          <p:cNvSpPr>
            <a:spLocks noGrp="1" noChangeArrowheads="1"/>
          </p:cNvSpPr>
          <p:nvPr>
            <p:ph type="sldNum" sz="quarter" idx="11"/>
          </p:nvPr>
        </p:nvSpPr>
        <p:spPr>
          <a:xfrm>
            <a:off x="4673600" y="6308725"/>
            <a:ext cx="2846917"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fld id="{0B2BDE37-4096-447D-944A-07282D52031B}" type="slidenum">
              <a:rPr lang="en-GB" sz="1400"/>
              <a:pPr fontAlgn="base">
                <a:spcAft>
                  <a:spcPct val="0"/>
                </a:spcAft>
                <a:defRPr/>
              </a:pPr>
              <a:t>‹#›</a:t>
            </a:fld>
            <a:endParaRPr lang="en-GB" sz="1400" dirty="0"/>
          </a:p>
        </p:txBody>
      </p:sp>
    </p:spTree>
    <p:extLst>
      <p:ext uri="{BB962C8B-B14F-4D97-AF65-F5344CB8AC3E}">
        <p14:creationId xmlns:p14="http://schemas.microsoft.com/office/powerpoint/2010/main" val="154604875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 descr="UC_English_RGB_large"/>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68301" y="388938"/>
            <a:ext cx="28405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p:cNvGrpSpPr>
            <a:grpSpLocks/>
          </p:cNvGrpSpPr>
          <p:nvPr/>
        </p:nvGrpSpPr>
        <p:grpSpPr bwMode="auto">
          <a:xfrm>
            <a:off x="-16933" y="1803401"/>
            <a:ext cx="12208933" cy="3490913"/>
            <a:chOff x="746" y="2568"/>
            <a:chExt cx="3028" cy="1022"/>
          </a:xfrm>
        </p:grpSpPr>
        <p:sp>
          <p:nvSpPr>
            <p:cNvPr id="5" name="Freeform 5"/>
            <p:cNvSpPr>
              <a:spLocks/>
            </p:cNvSpPr>
            <p:nvPr/>
          </p:nvSpPr>
          <p:spPr bwMode="auto">
            <a:xfrm>
              <a:off x="1967" y="2814"/>
              <a:ext cx="1807" cy="328"/>
            </a:xfrm>
            <a:custGeom>
              <a:avLst/>
              <a:gdLst>
                <a:gd name="T0" fmla="*/ 2147483647 w 765"/>
                <a:gd name="T1" fmla="*/ 2147483647 h 139"/>
                <a:gd name="T2" fmla="*/ 2147483647 w 765"/>
                <a:gd name="T3" fmla="*/ 2147483647 h 139"/>
                <a:gd name="T4" fmla="*/ 0 w 765"/>
                <a:gd name="T5" fmla="*/ 2147483647 h 139"/>
                <a:gd name="T6" fmla="*/ 2147483647 w 765"/>
                <a:gd name="T7" fmla="*/ 2147483647 h 139"/>
                <a:gd name="T8" fmla="*/ 2147483647 w 765"/>
                <a:gd name="T9" fmla="*/ 2147483647 h 139"/>
                <a:gd name="T10" fmla="*/ 2147483647 w 765"/>
                <a:gd name="T11" fmla="*/ 2147483647 h 139"/>
                <a:gd name="T12" fmla="*/ 2147483647 w 765"/>
                <a:gd name="T13" fmla="*/ 2147483647 h 139"/>
                <a:gd name="T14" fmla="*/ 2147483647 w 765"/>
                <a:gd name="T15" fmla="*/ 2147483647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5" h="139">
                  <a:moveTo>
                    <a:pt x="765" y="120"/>
                  </a:moveTo>
                  <a:cubicBezTo>
                    <a:pt x="765" y="120"/>
                    <a:pt x="233" y="118"/>
                    <a:pt x="159" y="120"/>
                  </a:cubicBezTo>
                  <a:cubicBezTo>
                    <a:pt x="91" y="121"/>
                    <a:pt x="21" y="121"/>
                    <a:pt x="0" y="139"/>
                  </a:cubicBezTo>
                  <a:cubicBezTo>
                    <a:pt x="1" y="138"/>
                    <a:pt x="2" y="136"/>
                    <a:pt x="2" y="136"/>
                  </a:cubicBezTo>
                  <a:cubicBezTo>
                    <a:pt x="80" y="18"/>
                    <a:pt x="80" y="18"/>
                    <a:pt x="80" y="18"/>
                  </a:cubicBezTo>
                  <a:cubicBezTo>
                    <a:pt x="80" y="18"/>
                    <a:pt x="91" y="3"/>
                    <a:pt x="132" y="1"/>
                  </a:cubicBezTo>
                  <a:cubicBezTo>
                    <a:pt x="173" y="0"/>
                    <a:pt x="765" y="1"/>
                    <a:pt x="765" y="1"/>
                  </a:cubicBezTo>
                  <a:cubicBezTo>
                    <a:pt x="765" y="120"/>
                    <a:pt x="765" y="120"/>
                    <a:pt x="765" y="120"/>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a:ea typeface="+mn-ea"/>
                <a:cs typeface="Arial" pitchFamily="34" charset="0"/>
              </a:endParaRPr>
            </a:p>
          </p:txBody>
        </p:sp>
        <p:sp>
          <p:nvSpPr>
            <p:cNvPr id="6" name="Freeform 6"/>
            <p:cNvSpPr>
              <a:spLocks/>
            </p:cNvSpPr>
            <p:nvPr/>
          </p:nvSpPr>
          <p:spPr bwMode="auto">
            <a:xfrm>
              <a:off x="1164" y="2608"/>
              <a:ext cx="1108" cy="982"/>
            </a:xfrm>
            <a:custGeom>
              <a:avLst/>
              <a:gdLst>
                <a:gd name="T0" fmla="*/ 2147483647 w 469"/>
                <a:gd name="T1" fmla="*/ 2147483647 h 416"/>
                <a:gd name="T2" fmla="*/ 0 w 469"/>
                <a:gd name="T3" fmla="*/ 2147483647 h 416"/>
                <a:gd name="T4" fmla="*/ 2147483647 w 469"/>
                <a:gd name="T5" fmla="*/ 2147483647 h 416"/>
                <a:gd name="T6" fmla="*/ 2147483647 w 469"/>
                <a:gd name="T7" fmla="*/ 2147483647 h 416"/>
                <a:gd name="T8" fmla="*/ 2147483647 w 469"/>
                <a:gd name="T9" fmla="*/ 2147483647 h 416"/>
                <a:gd name="T10" fmla="*/ 2147483647 w 469"/>
                <a:gd name="T11" fmla="*/ 2147483647 h 416"/>
                <a:gd name="T12" fmla="*/ 2147483647 w 469"/>
                <a:gd name="T13" fmla="*/ 2147483647 h 416"/>
                <a:gd name="T14" fmla="*/ 2147483647 w 469"/>
                <a:gd name="T15" fmla="*/ 2147483647 h 416"/>
                <a:gd name="T16" fmla="*/ 2147483647 w 469"/>
                <a:gd name="T17" fmla="*/ 2147483647 h 416"/>
                <a:gd name="T18" fmla="*/ 2147483647 w 469"/>
                <a:gd name="T19" fmla="*/ 2147483647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416">
                  <a:moveTo>
                    <a:pt x="19" y="44"/>
                  </a:moveTo>
                  <a:cubicBezTo>
                    <a:pt x="13" y="49"/>
                    <a:pt x="6" y="54"/>
                    <a:pt x="0" y="59"/>
                  </a:cubicBezTo>
                  <a:cubicBezTo>
                    <a:pt x="69" y="133"/>
                    <a:pt x="243" y="319"/>
                    <a:pt x="273" y="345"/>
                  </a:cubicBezTo>
                  <a:cubicBezTo>
                    <a:pt x="310" y="378"/>
                    <a:pt x="347" y="408"/>
                    <a:pt x="361" y="414"/>
                  </a:cubicBezTo>
                  <a:cubicBezTo>
                    <a:pt x="366" y="416"/>
                    <a:pt x="368" y="413"/>
                    <a:pt x="368" y="413"/>
                  </a:cubicBezTo>
                  <a:cubicBezTo>
                    <a:pt x="469" y="338"/>
                    <a:pt x="469" y="338"/>
                    <a:pt x="469" y="338"/>
                  </a:cubicBezTo>
                  <a:cubicBezTo>
                    <a:pt x="469" y="338"/>
                    <a:pt x="448" y="346"/>
                    <a:pt x="401" y="299"/>
                  </a:cubicBezTo>
                  <a:cubicBezTo>
                    <a:pt x="355" y="253"/>
                    <a:pt x="147" y="34"/>
                    <a:pt x="147" y="34"/>
                  </a:cubicBezTo>
                  <a:cubicBezTo>
                    <a:pt x="147" y="34"/>
                    <a:pt x="131" y="16"/>
                    <a:pt x="109" y="6"/>
                  </a:cubicBezTo>
                  <a:cubicBezTo>
                    <a:pt x="99" y="2"/>
                    <a:pt x="72" y="0"/>
                    <a:pt x="19" y="44"/>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a:ea typeface="+mn-ea"/>
                <a:cs typeface="Arial" pitchFamily="34" charset="0"/>
              </a:endParaRPr>
            </a:p>
          </p:txBody>
        </p:sp>
        <p:sp>
          <p:nvSpPr>
            <p:cNvPr id="7" name="Freeform 7"/>
            <p:cNvSpPr>
              <a:spLocks/>
            </p:cNvSpPr>
            <p:nvPr/>
          </p:nvSpPr>
          <p:spPr bwMode="auto">
            <a:xfrm>
              <a:off x="970" y="2568"/>
              <a:ext cx="451" cy="180"/>
            </a:xfrm>
            <a:custGeom>
              <a:avLst/>
              <a:gdLst>
                <a:gd name="T0" fmla="*/ 2147483647 w 191"/>
                <a:gd name="T1" fmla="*/ 2147483647 h 76"/>
                <a:gd name="T2" fmla="*/ 2147483647 w 191"/>
                <a:gd name="T3" fmla="*/ 2147483647 h 76"/>
                <a:gd name="T4" fmla="*/ 2147483647 w 191"/>
                <a:gd name="T5" fmla="*/ 2147483647 h 76"/>
                <a:gd name="T6" fmla="*/ 2147483647 w 191"/>
                <a:gd name="T7" fmla="*/ 2147483647 h 76"/>
                <a:gd name="T8" fmla="*/ 2147483647 w 191"/>
                <a:gd name="T9" fmla="*/ 2147483647 h 76"/>
                <a:gd name="T10" fmla="*/ 2147483647 w 191"/>
                <a:gd name="T11" fmla="*/ 2147483647 h 76"/>
                <a:gd name="T12" fmla="*/ 2147483647 w 191"/>
                <a:gd name="T13" fmla="*/ 2147483647 h 76"/>
                <a:gd name="T14" fmla="*/ 2147483647 w 191"/>
                <a:gd name="T15" fmla="*/ 2147483647 h 76"/>
                <a:gd name="T16" fmla="*/ 0 w 191"/>
                <a:gd name="T17" fmla="*/ 0 h 76"/>
                <a:gd name="T18" fmla="*/ 2147483647 w 191"/>
                <a:gd name="T19" fmla="*/ 2147483647 h 76"/>
                <a:gd name="T20" fmla="*/ 2147483647 w 191"/>
                <a:gd name="T21" fmla="*/ 2147483647 h 76"/>
                <a:gd name="T22" fmla="*/ 2147483647 w 191"/>
                <a:gd name="T23" fmla="*/ 2147483647 h 76"/>
                <a:gd name="T24" fmla="*/ 2147483647 w 191"/>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76">
                  <a:moveTo>
                    <a:pt x="191" y="23"/>
                  </a:moveTo>
                  <a:cubicBezTo>
                    <a:pt x="185" y="20"/>
                    <a:pt x="179" y="18"/>
                    <a:pt x="173" y="17"/>
                  </a:cubicBezTo>
                  <a:cubicBezTo>
                    <a:pt x="172" y="16"/>
                    <a:pt x="172" y="16"/>
                    <a:pt x="172" y="16"/>
                  </a:cubicBezTo>
                  <a:cubicBezTo>
                    <a:pt x="172" y="16"/>
                    <a:pt x="172" y="16"/>
                    <a:pt x="172" y="16"/>
                  </a:cubicBezTo>
                  <a:cubicBezTo>
                    <a:pt x="171" y="16"/>
                    <a:pt x="170" y="16"/>
                    <a:pt x="170" y="16"/>
                  </a:cubicBezTo>
                  <a:cubicBezTo>
                    <a:pt x="170" y="16"/>
                    <a:pt x="168" y="16"/>
                    <a:pt x="164" y="16"/>
                  </a:cubicBezTo>
                  <a:cubicBezTo>
                    <a:pt x="134" y="14"/>
                    <a:pt x="46" y="6"/>
                    <a:pt x="11" y="2"/>
                  </a:cubicBezTo>
                  <a:cubicBezTo>
                    <a:pt x="8" y="1"/>
                    <a:pt x="6" y="1"/>
                    <a:pt x="3" y="1"/>
                  </a:cubicBezTo>
                  <a:cubicBezTo>
                    <a:pt x="2" y="1"/>
                    <a:pt x="1" y="1"/>
                    <a:pt x="0" y="0"/>
                  </a:cubicBezTo>
                  <a:cubicBezTo>
                    <a:pt x="18" y="9"/>
                    <a:pt x="22" y="12"/>
                    <a:pt x="53" y="46"/>
                  </a:cubicBezTo>
                  <a:cubicBezTo>
                    <a:pt x="53" y="46"/>
                    <a:pt x="64" y="58"/>
                    <a:pt x="82" y="76"/>
                  </a:cubicBezTo>
                  <a:cubicBezTo>
                    <a:pt x="88" y="71"/>
                    <a:pt x="95" y="66"/>
                    <a:pt x="101" y="61"/>
                  </a:cubicBezTo>
                  <a:cubicBezTo>
                    <a:pt x="154" y="17"/>
                    <a:pt x="181" y="19"/>
                    <a:pt x="191" y="23"/>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a:ea typeface="+mn-ea"/>
                <a:cs typeface="Arial" pitchFamily="34" charset="0"/>
              </a:endParaRPr>
            </a:p>
          </p:txBody>
        </p:sp>
        <p:sp>
          <p:nvSpPr>
            <p:cNvPr id="8" name="Freeform 8"/>
            <p:cNvSpPr>
              <a:spLocks/>
            </p:cNvSpPr>
            <p:nvPr/>
          </p:nvSpPr>
          <p:spPr bwMode="auto">
            <a:xfrm>
              <a:off x="746" y="2568"/>
              <a:ext cx="418" cy="503"/>
            </a:xfrm>
            <a:custGeom>
              <a:avLst/>
              <a:gdLst>
                <a:gd name="T0" fmla="*/ 0 w 177"/>
                <a:gd name="T1" fmla="*/ 2147483647 h 213"/>
                <a:gd name="T2" fmla="*/ 0 w 177"/>
                <a:gd name="T3" fmla="*/ 2147483647 h 213"/>
                <a:gd name="T4" fmla="*/ 0 w 177"/>
                <a:gd name="T5" fmla="*/ 2147483647 h 213"/>
                <a:gd name="T6" fmla="*/ 0 w 177"/>
                <a:gd name="T7" fmla="*/ 2147483647 h 213"/>
                <a:gd name="T8" fmla="*/ 2147483647 w 177"/>
                <a:gd name="T9" fmla="*/ 2147483647 h 213"/>
                <a:gd name="T10" fmla="*/ 2147483647 w 177"/>
                <a:gd name="T11" fmla="*/ 2147483647 h 213"/>
                <a:gd name="T12" fmla="*/ 2147483647 w 177"/>
                <a:gd name="T13" fmla="*/ 2147483647 h 213"/>
                <a:gd name="T14" fmla="*/ 2147483647 w 177"/>
                <a:gd name="T15" fmla="*/ 2147483647 h 213"/>
                <a:gd name="T16" fmla="*/ 2147483647 w 177"/>
                <a:gd name="T17" fmla="*/ 2147483647 h 213"/>
                <a:gd name="T18" fmla="*/ 2147483647 w 177"/>
                <a:gd name="T19" fmla="*/ 2147483647 h 213"/>
                <a:gd name="T20" fmla="*/ 2147483647 w 177"/>
                <a:gd name="T21" fmla="*/ 2147483647 h 213"/>
                <a:gd name="T22" fmla="*/ 2147483647 w 177"/>
                <a:gd name="T23" fmla="*/ 2147483647 h 213"/>
                <a:gd name="T24" fmla="*/ 2147483647 w 177"/>
                <a:gd name="T25" fmla="*/ 2147483647 h 213"/>
                <a:gd name="T26" fmla="*/ 2147483647 w 177"/>
                <a:gd name="T27" fmla="*/ 2147483647 h 213"/>
                <a:gd name="T28" fmla="*/ 2147483647 w 177"/>
                <a:gd name="T29" fmla="*/ 2147483647 h 213"/>
                <a:gd name="T30" fmla="*/ 2147483647 w 177"/>
                <a:gd name="T31" fmla="*/ 2147483647 h 213"/>
                <a:gd name="T32" fmla="*/ 2147483647 w 177"/>
                <a:gd name="T33" fmla="*/ 2147483647 h 213"/>
                <a:gd name="T34" fmla="*/ 2147483647 w 177"/>
                <a:gd name="T35" fmla="*/ 2147483647 h 213"/>
                <a:gd name="T36" fmla="*/ 2147483647 w 177"/>
                <a:gd name="T37" fmla="*/ 2147483647 h 213"/>
                <a:gd name="T38" fmla="*/ 2147483647 w 177"/>
                <a:gd name="T39" fmla="*/ 2147483647 h 213"/>
                <a:gd name="T40" fmla="*/ 2147483647 w 177"/>
                <a:gd name="T41" fmla="*/ 2147483647 h 213"/>
                <a:gd name="T42" fmla="*/ 2147483647 w 177"/>
                <a:gd name="T43" fmla="*/ 2147483647 h 213"/>
                <a:gd name="T44" fmla="*/ 2147483647 w 177"/>
                <a:gd name="T45" fmla="*/ 2147483647 h 213"/>
                <a:gd name="T46" fmla="*/ 2147483647 w 177"/>
                <a:gd name="T47" fmla="*/ 2147483647 h 213"/>
                <a:gd name="T48" fmla="*/ 2147483647 w 177"/>
                <a:gd name="T49" fmla="*/ 2147483647 h 213"/>
                <a:gd name="T50" fmla="*/ 2147483647 w 177"/>
                <a:gd name="T51" fmla="*/ 2147483647 h 213"/>
                <a:gd name="T52" fmla="*/ 2147483647 w 177"/>
                <a:gd name="T53" fmla="*/ 2147483647 h 213"/>
                <a:gd name="T54" fmla="*/ 2147483647 w 177"/>
                <a:gd name="T55" fmla="*/ 2147483647 h 213"/>
                <a:gd name="T56" fmla="*/ 2147483647 w 177"/>
                <a:gd name="T57" fmla="*/ 2147483647 h 213"/>
                <a:gd name="T58" fmla="*/ 2147483647 w 177"/>
                <a:gd name="T59" fmla="*/ 2147483647 h 213"/>
                <a:gd name="T60" fmla="*/ 2147483647 w 177"/>
                <a:gd name="T61" fmla="*/ 2147483647 h 213"/>
                <a:gd name="T62" fmla="*/ 2147483647 w 177"/>
                <a:gd name="T63" fmla="*/ 2147483647 h 213"/>
                <a:gd name="T64" fmla="*/ 2147483647 w 177"/>
                <a:gd name="T65" fmla="*/ 2147483647 h 213"/>
                <a:gd name="T66" fmla="*/ 2147483647 w 177"/>
                <a:gd name="T67" fmla="*/ 0 h 213"/>
                <a:gd name="T68" fmla="*/ 2147483647 w 177"/>
                <a:gd name="T69" fmla="*/ 0 h 213"/>
                <a:gd name="T70" fmla="*/ 0 w 177"/>
                <a:gd name="T71" fmla="*/ 2147483647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213">
                  <a:moveTo>
                    <a:pt x="0" y="65"/>
                  </a:moveTo>
                  <a:cubicBezTo>
                    <a:pt x="0" y="213"/>
                    <a:pt x="0" y="213"/>
                    <a:pt x="0" y="213"/>
                  </a:cubicBezTo>
                  <a:cubicBezTo>
                    <a:pt x="0" y="213"/>
                    <a:pt x="0" y="213"/>
                    <a:pt x="0" y="213"/>
                  </a:cubicBezTo>
                  <a:cubicBezTo>
                    <a:pt x="0" y="213"/>
                    <a:pt x="0" y="213"/>
                    <a:pt x="0" y="213"/>
                  </a:cubicBezTo>
                  <a:cubicBezTo>
                    <a:pt x="16" y="205"/>
                    <a:pt x="53" y="176"/>
                    <a:pt x="95" y="143"/>
                  </a:cubicBezTo>
                  <a:cubicBezTo>
                    <a:pt x="114" y="127"/>
                    <a:pt x="135" y="110"/>
                    <a:pt x="155" y="94"/>
                  </a:cubicBezTo>
                  <a:cubicBezTo>
                    <a:pt x="160" y="90"/>
                    <a:pt x="166" y="85"/>
                    <a:pt x="171" y="81"/>
                  </a:cubicBezTo>
                  <a:cubicBezTo>
                    <a:pt x="171" y="81"/>
                    <a:pt x="171" y="81"/>
                    <a:pt x="171" y="81"/>
                  </a:cubicBezTo>
                  <a:cubicBezTo>
                    <a:pt x="172" y="80"/>
                    <a:pt x="172" y="80"/>
                    <a:pt x="172" y="80"/>
                  </a:cubicBezTo>
                  <a:cubicBezTo>
                    <a:pt x="173" y="80"/>
                    <a:pt x="173" y="79"/>
                    <a:pt x="173" y="79"/>
                  </a:cubicBezTo>
                  <a:cubicBezTo>
                    <a:pt x="173" y="79"/>
                    <a:pt x="173" y="79"/>
                    <a:pt x="173" y="79"/>
                  </a:cubicBezTo>
                  <a:cubicBezTo>
                    <a:pt x="174" y="79"/>
                    <a:pt x="174" y="79"/>
                    <a:pt x="174" y="79"/>
                  </a:cubicBezTo>
                  <a:cubicBezTo>
                    <a:pt x="174" y="78"/>
                    <a:pt x="175" y="78"/>
                    <a:pt x="175" y="77"/>
                  </a:cubicBezTo>
                  <a:cubicBezTo>
                    <a:pt x="175" y="77"/>
                    <a:pt x="176" y="77"/>
                    <a:pt x="176" y="77"/>
                  </a:cubicBezTo>
                  <a:cubicBezTo>
                    <a:pt x="176" y="77"/>
                    <a:pt x="176" y="77"/>
                    <a:pt x="176" y="77"/>
                  </a:cubicBezTo>
                  <a:cubicBezTo>
                    <a:pt x="176" y="77"/>
                    <a:pt x="176" y="77"/>
                    <a:pt x="176" y="77"/>
                  </a:cubicBezTo>
                  <a:cubicBezTo>
                    <a:pt x="176" y="77"/>
                    <a:pt x="176" y="76"/>
                    <a:pt x="177" y="76"/>
                  </a:cubicBezTo>
                  <a:cubicBezTo>
                    <a:pt x="172" y="72"/>
                    <a:pt x="168" y="67"/>
                    <a:pt x="165" y="64"/>
                  </a:cubicBezTo>
                  <a:cubicBezTo>
                    <a:pt x="164" y="62"/>
                    <a:pt x="163" y="61"/>
                    <a:pt x="162" y="60"/>
                  </a:cubicBezTo>
                  <a:cubicBezTo>
                    <a:pt x="161" y="60"/>
                    <a:pt x="160" y="59"/>
                    <a:pt x="160" y="58"/>
                  </a:cubicBezTo>
                  <a:cubicBezTo>
                    <a:pt x="152" y="50"/>
                    <a:pt x="148" y="46"/>
                    <a:pt x="148" y="46"/>
                  </a:cubicBezTo>
                  <a:cubicBezTo>
                    <a:pt x="141" y="38"/>
                    <a:pt x="135" y="32"/>
                    <a:pt x="130" y="27"/>
                  </a:cubicBezTo>
                  <a:cubicBezTo>
                    <a:pt x="119" y="15"/>
                    <a:pt x="113" y="10"/>
                    <a:pt x="106" y="6"/>
                  </a:cubicBezTo>
                  <a:cubicBezTo>
                    <a:pt x="105" y="6"/>
                    <a:pt x="105" y="5"/>
                    <a:pt x="104" y="5"/>
                  </a:cubicBezTo>
                  <a:cubicBezTo>
                    <a:pt x="103" y="5"/>
                    <a:pt x="103" y="4"/>
                    <a:pt x="103" y="4"/>
                  </a:cubicBezTo>
                  <a:cubicBezTo>
                    <a:pt x="103" y="4"/>
                    <a:pt x="103" y="4"/>
                    <a:pt x="103" y="4"/>
                  </a:cubicBezTo>
                  <a:cubicBezTo>
                    <a:pt x="103"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0" y="3"/>
                    <a:pt x="98" y="2"/>
                    <a:pt x="95" y="0"/>
                  </a:cubicBezTo>
                  <a:cubicBezTo>
                    <a:pt x="95" y="0"/>
                    <a:pt x="94" y="0"/>
                    <a:pt x="93" y="0"/>
                  </a:cubicBezTo>
                  <a:cubicBezTo>
                    <a:pt x="51" y="0"/>
                    <a:pt x="0" y="65"/>
                    <a:pt x="0" y="65"/>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a:ea typeface="+mn-ea"/>
                <a:cs typeface="Arial" pitchFamily="34" charset="0"/>
              </a:endParaRPr>
            </a:p>
          </p:txBody>
        </p:sp>
        <p:sp>
          <p:nvSpPr>
            <p:cNvPr id="9" name="Freeform 9"/>
            <p:cNvSpPr>
              <a:spLocks/>
            </p:cNvSpPr>
            <p:nvPr/>
          </p:nvSpPr>
          <p:spPr bwMode="auto">
            <a:xfrm>
              <a:off x="1965" y="2861"/>
              <a:ext cx="311" cy="727"/>
            </a:xfrm>
            <a:custGeom>
              <a:avLst/>
              <a:gdLst>
                <a:gd name="T0" fmla="*/ 2147483647 w 132"/>
                <a:gd name="T1" fmla="*/ 2147483647 h 308"/>
                <a:gd name="T2" fmla="*/ 2147483647 w 132"/>
                <a:gd name="T3" fmla="*/ 2147483647 h 308"/>
                <a:gd name="T4" fmla="*/ 2147483647 w 132"/>
                <a:gd name="T5" fmla="*/ 2147483647 h 308"/>
                <a:gd name="T6" fmla="*/ 2147483647 w 132"/>
                <a:gd name="T7" fmla="*/ 2147483647 h 308"/>
                <a:gd name="T8" fmla="*/ 2147483647 w 132"/>
                <a:gd name="T9" fmla="*/ 2147483647 h 308"/>
                <a:gd name="T10" fmla="*/ 2147483647 w 132"/>
                <a:gd name="T11" fmla="*/ 2147483647 h 308"/>
                <a:gd name="T12" fmla="*/ 2147483647 w 132"/>
                <a:gd name="T13" fmla="*/ 2147483647 h 308"/>
                <a:gd name="T14" fmla="*/ 2147483647 w 132"/>
                <a:gd name="T15" fmla="*/ 2147483647 h 308"/>
                <a:gd name="T16" fmla="*/ 2147483647 w 132"/>
                <a:gd name="T17" fmla="*/ 2147483647 h 308"/>
                <a:gd name="T18" fmla="*/ 2147483647 w 132"/>
                <a:gd name="T19" fmla="*/ 2147483647 h 308"/>
                <a:gd name="T20" fmla="*/ 2147483647 w 132"/>
                <a:gd name="T21" fmla="*/ 2147483647 h 308"/>
                <a:gd name="T22" fmla="*/ 2147483647 w 132"/>
                <a:gd name="T23" fmla="*/ 2147483647 h 308"/>
                <a:gd name="T24" fmla="*/ 2147483647 w 132"/>
                <a:gd name="T25" fmla="*/ 2147483647 h 308"/>
                <a:gd name="T26" fmla="*/ 2147483647 w 132"/>
                <a:gd name="T27" fmla="*/ 2147483647 h 308"/>
                <a:gd name="T28" fmla="*/ 0 w 132"/>
                <a:gd name="T29" fmla="*/ 2147483647 h 308"/>
                <a:gd name="T30" fmla="*/ 0 w 132"/>
                <a:gd name="T31" fmla="*/ 2147483647 h 308"/>
                <a:gd name="T32" fmla="*/ 0 w 132"/>
                <a:gd name="T33" fmla="*/ 2147483647 h 308"/>
                <a:gd name="T34" fmla="*/ 0 w 132"/>
                <a:gd name="T35" fmla="*/ 2147483647 h 308"/>
                <a:gd name="T36" fmla="*/ 0 w 132"/>
                <a:gd name="T37" fmla="*/ 2147483647 h 308"/>
                <a:gd name="T38" fmla="*/ 0 w 132"/>
                <a:gd name="T39" fmla="*/ 2147483647 h 308"/>
                <a:gd name="T40" fmla="*/ 0 w 132"/>
                <a:gd name="T41" fmla="*/ 2147483647 h 308"/>
                <a:gd name="T42" fmla="*/ 0 w 132"/>
                <a:gd name="T43" fmla="*/ 2147483647 h 308"/>
                <a:gd name="T44" fmla="*/ 0 w 132"/>
                <a:gd name="T45" fmla="*/ 2147483647 h 308"/>
                <a:gd name="T46" fmla="*/ 0 w 132"/>
                <a:gd name="T47" fmla="*/ 2147483647 h 308"/>
                <a:gd name="T48" fmla="*/ 0 w 132"/>
                <a:gd name="T49" fmla="*/ 2147483647 h 308"/>
                <a:gd name="T50" fmla="*/ 2147483647 w 132"/>
                <a:gd name="T51" fmla="*/ 2147483647 h 308"/>
                <a:gd name="T52" fmla="*/ 2147483647 w 132"/>
                <a:gd name="T53" fmla="*/ 2147483647 h 308"/>
                <a:gd name="T54" fmla="*/ 2147483647 w 132"/>
                <a:gd name="T55" fmla="*/ 2147483647 h 308"/>
                <a:gd name="T56" fmla="*/ 2147483647 w 132"/>
                <a:gd name="T57" fmla="*/ 2147483647 h 308"/>
                <a:gd name="T58" fmla="*/ 2147483647 w 132"/>
                <a:gd name="T59" fmla="*/ 2147483647 h 308"/>
                <a:gd name="T60" fmla="*/ 2147483647 w 132"/>
                <a:gd name="T61" fmla="*/ 2147483647 h 308"/>
                <a:gd name="T62" fmla="*/ 2147483647 w 132"/>
                <a:gd name="T63" fmla="*/ 2147483647 h 308"/>
                <a:gd name="T64" fmla="*/ 2147483647 w 132"/>
                <a:gd name="T65" fmla="*/ 2147483647 h 308"/>
                <a:gd name="T66" fmla="*/ 2147483647 w 132"/>
                <a:gd name="T67" fmla="*/ 2147483647 h 308"/>
                <a:gd name="T68" fmla="*/ 2147483647 w 132"/>
                <a:gd name="T69" fmla="*/ 2147483647 h 308"/>
                <a:gd name="T70" fmla="*/ 2147483647 w 132"/>
                <a:gd name="T71" fmla="*/ 2147483647 h 308"/>
                <a:gd name="T72" fmla="*/ 2147483647 w 132"/>
                <a:gd name="T73" fmla="*/ 2147483647 h 308"/>
                <a:gd name="T74" fmla="*/ 2147483647 w 132"/>
                <a:gd name="T75" fmla="*/ 2147483647 h 308"/>
                <a:gd name="T76" fmla="*/ 2147483647 w 132"/>
                <a:gd name="T77" fmla="*/ 2147483647 h 308"/>
                <a:gd name="T78" fmla="*/ 2147483647 w 132"/>
                <a:gd name="T79" fmla="*/ 2147483647 h 308"/>
                <a:gd name="T80" fmla="*/ 2147483647 w 132"/>
                <a:gd name="T81" fmla="*/ 2147483647 h 308"/>
                <a:gd name="T82" fmla="*/ 2147483647 w 132"/>
                <a:gd name="T83" fmla="*/ 2147483647 h 308"/>
                <a:gd name="T84" fmla="*/ 2147483647 w 132"/>
                <a:gd name="T85" fmla="*/ 2147483647 h 308"/>
                <a:gd name="T86" fmla="*/ 2147483647 w 132"/>
                <a:gd name="T87" fmla="*/ 2147483647 h 308"/>
                <a:gd name="T88" fmla="*/ 2147483647 w 132"/>
                <a:gd name="T89" fmla="*/ 2147483647 h 308"/>
                <a:gd name="T90" fmla="*/ 2147483647 w 132"/>
                <a:gd name="T91" fmla="*/ 2147483647 h 308"/>
                <a:gd name="T92" fmla="*/ 2147483647 w 132"/>
                <a:gd name="T93" fmla="*/ 2147483647 h 308"/>
                <a:gd name="T94" fmla="*/ 2147483647 w 132"/>
                <a:gd name="T95" fmla="*/ 2147483647 h 308"/>
                <a:gd name="T96" fmla="*/ 2147483647 w 132"/>
                <a:gd name="T97" fmla="*/ 2147483647 h 308"/>
                <a:gd name="T98" fmla="*/ 2147483647 w 132"/>
                <a:gd name="T99" fmla="*/ 2147483647 h 308"/>
                <a:gd name="T100" fmla="*/ 2147483647 w 132"/>
                <a:gd name="T101" fmla="*/ 2147483647 h 308"/>
                <a:gd name="T102" fmla="*/ 2147483647 w 132"/>
                <a:gd name="T103" fmla="*/ 2147483647 h 308"/>
                <a:gd name="T104" fmla="*/ 2147483647 w 132"/>
                <a:gd name="T105" fmla="*/ 2147483647 h 308"/>
                <a:gd name="T106" fmla="*/ 2147483647 w 132"/>
                <a:gd name="T107" fmla="*/ 2147483647 h 308"/>
                <a:gd name="T108" fmla="*/ 2147483647 w 132"/>
                <a:gd name="T109" fmla="*/ 2147483647 h 308"/>
                <a:gd name="T110" fmla="*/ 2147483647 w 132"/>
                <a:gd name="T111" fmla="*/ 2147483647 h 308"/>
                <a:gd name="T112" fmla="*/ 2147483647 w 132"/>
                <a:gd name="T113" fmla="*/ 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308">
                  <a:moveTo>
                    <a:pt x="68" y="17"/>
                  </a:moveTo>
                  <a:cubicBezTo>
                    <a:pt x="67" y="19"/>
                    <a:pt x="66" y="20"/>
                    <a:pt x="65" y="21"/>
                  </a:cubicBezTo>
                  <a:cubicBezTo>
                    <a:pt x="65" y="22"/>
                    <a:pt x="65" y="22"/>
                    <a:pt x="65" y="23"/>
                  </a:cubicBezTo>
                  <a:cubicBezTo>
                    <a:pt x="65" y="23"/>
                    <a:pt x="65" y="23"/>
                    <a:pt x="64" y="23"/>
                  </a:cubicBezTo>
                  <a:cubicBezTo>
                    <a:pt x="64" y="23"/>
                    <a:pt x="64" y="23"/>
                    <a:pt x="64" y="23"/>
                  </a:cubicBezTo>
                  <a:cubicBezTo>
                    <a:pt x="63" y="25"/>
                    <a:pt x="62" y="27"/>
                    <a:pt x="60" y="29"/>
                  </a:cubicBezTo>
                  <a:cubicBezTo>
                    <a:pt x="44" y="53"/>
                    <a:pt x="19" y="92"/>
                    <a:pt x="10" y="105"/>
                  </a:cubicBezTo>
                  <a:cubicBezTo>
                    <a:pt x="9" y="107"/>
                    <a:pt x="8" y="108"/>
                    <a:pt x="7" y="109"/>
                  </a:cubicBezTo>
                  <a:cubicBezTo>
                    <a:pt x="6" y="111"/>
                    <a:pt x="5" y="112"/>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5"/>
                  </a:cubicBezTo>
                  <a:cubicBezTo>
                    <a:pt x="4" y="115"/>
                    <a:pt x="3" y="115"/>
                    <a:pt x="3" y="115"/>
                  </a:cubicBezTo>
                  <a:cubicBezTo>
                    <a:pt x="3" y="115"/>
                    <a:pt x="3" y="115"/>
                    <a:pt x="3" y="115"/>
                  </a:cubicBezTo>
                  <a:cubicBezTo>
                    <a:pt x="3" y="115"/>
                    <a:pt x="3" y="116"/>
                    <a:pt x="2" y="117"/>
                  </a:cubicBezTo>
                  <a:cubicBezTo>
                    <a:pt x="2" y="117"/>
                    <a:pt x="2" y="117"/>
                    <a:pt x="2" y="117"/>
                  </a:cubicBezTo>
                  <a:cubicBezTo>
                    <a:pt x="2" y="117"/>
                    <a:pt x="2" y="117"/>
                    <a:pt x="2" y="117"/>
                  </a:cubicBezTo>
                  <a:cubicBezTo>
                    <a:pt x="2" y="117"/>
                    <a:pt x="2" y="117"/>
                    <a:pt x="2" y="117"/>
                  </a:cubicBezTo>
                  <a:cubicBezTo>
                    <a:pt x="2" y="117"/>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9"/>
                    <a:pt x="2" y="119"/>
                    <a:pt x="2" y="119"/>
                  </a:cubicBezTo>
                  <a:cubicBezTo>
                    <a:pt x="2" y="119"/>
                    <a:pt x="2" y="119"/>
                    <a:pt x="1" y="119"/>
                  </a:cubicBezTo>
                  <a:cubicBezTo>
                    <a:pt x="1" y="120"/>
                    <a:pt x="0" y="122"/>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6"/>
                    <a:pt x="0" y="126"/>
                    <a:pt x="0" y="126"/>
                  </a:cubicBezTo>
                  <a:cubicBezTo>
                    <a:pt x="0" y="126"/>
                    <a:pt x="0" y="126"/>
                    <a:pt x="0" y="126"/>
                  </a:cubicBezTo>
                  <a:cubicBezTo>
                    <a:pt x="0" y="126"/>
                    <a:pt x="0" y="127"/>
                    <a:pt x="0" y="128"/>
                  </a:cubicBezTo>
                  <a:cubicBezTo>
                    <a:pt x="0" y="131"/>
                    <a:pt x="0" y="135"/>
                    <a:pt x="1" y="139"/>
                  </a:cubicBezTo>
                  <a:cubicBezTo>
                    <a:pt x="5" y="152"/>
                    <a:pt x="9" y="166"/>
                    <a:pt x="13" y="181"/>
                  </a:cubicBezTo>
                  <a:cubicBezTo>
                    <a:pt x="13" y="181"/>
                    <a:pt x="13" y="181"/>
                    <a:pt x="13" y="181"/>
                  </a:cubicBezTo>
                  <a:cubicBezTo>
                    <a:pt x="13" y="182"/>
                    <a:pt x="13" y="182"/>
                    <a:pt x="13" y="182"/>
                  </a:cubicBezTo>
                  <a:cubicBezTo>
                    <a:pt x="15" y="189"/>
                    <a:pt x="17" y="196"/>
                    <a:pt x="19" y="204"/>
                  </a:cubicBezTo>
                  <a:cubicBezTo>
                    <a:pt x="19" y="204"/>
                    <a:pt x="19" y="204"/>
                    <a:pt x="19" y="204"/>
                  </a:cubicBezTo>
                  <a:cubicBezTo>
                    <a:pt x="19" y="204"/>
                    <a:pt x="19" y="204"/>
                    <a:pt x="19" y="204"/>
                  </a:cubicBezTo>
                  <a:cubicBezTo>
                    <a:pt x="19" y="204"/>
                    <a:pt x="19" y="204"/>
                    <a:pt x="19" y="204"/>
                  </a:cubicBezTo>
                  <a:cubicBezTo>
                    <a:pt x="19" y="204"/>
                    <a:pt x="19" y="204"/>
                    <a:pt x="19" y="204"/>
                  </a:cubicBezTo>
                  <a:cubicBezTo>
                    <a:pt x="19" y="204"/>
                    <a:pt x="19" y="205"/>
                    <a:pt x="19" y="205"/>
                  </a:cubicBezTo>
                  <a:cubicBezTo>
                    <a:pt x="19" y="205"/>
                    <a:pt x="19" y="205"/>
                    <a:pt x="19" y="205"/>
                  </a:cubicBezTo>
                  <a:cubicBezTo>
                    <a:pt x="19" y="205"/>
                    <a:pt x="19" y="205"/>
                    <a:pt x="19" y="205"/>
                  </a:cubicBezTo>
                  <a:cubicBezTo>
                    <a:pt x="20" y="206"/>
                    <a:pt x="20" y="206"/>
                    <a:pt x="20" y="207"/>
                  </a:cubicBezTo>
                  <a:cubicBezTo>
                    <a:pt x="20" y="208"/>
                    <a:pt x="20" y="209"/>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6" y="230"/>
                    <a:pt x="30" y="250"/>
                    <a:pt x="32" y="266"/>
                  </a:cubicBezTo>
                  <a:cubicBezTo>
                    <a:pt x="33" y="276"/>
                    <a:pt x="33" y="284"/>
                    <a:pt x="32" y="291"/>
                  </a:cubicBezTo>
                  <a:cubicBezTo>
                    <a:pt x="32" y="291"/>
                    <a:pt x="32" y="291"/>
                    <a:pt x="32" y="291"/>
                  </a:cubicBezTo>
                  <a:cubicBezTo>
                    <a:pt x="32" y="291"/>
                    <a:pt x="32" y="291"/>
                    <a:pt x="32" y="291"/>
                  </a:cubicBezTo>
                  <a:cubicBezTo>
                    <a:pt x="32" y="291"/>
                    <a:pt x="32" y="291"/>
                    <a:pt x="32" y="291"/>
                  </a:cubicBezTo>
                  <a:cubicBezTo>
                    <a:pt x="32" y="291"/>
                    <a:pt x="32" y="291"/>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3"/>
                    <a:pt x="32" y="293"/>
                    <a:pt x="32" y="293"/>
                  </a:cubicBezTo>
                  <a:cubicBezTo>
                    <a:pt x="32" y="293"/>
                    <a:pt x="32" y="293"/>
                    <a:pt x="32" y="293"/>
                  </a:cubicBezTo>
                  <a:cubicBezTo>
                    <a:pt x="31" y="298"/>
                    <a:pt x="29" y="303"/>
                    <a:pt x="26" y="308"/>
                  </a:cubicBezTo>
                  <a:cubicBezTo>
                    <a:pt x="27" y="308"/>
                    <a:pt x="27" y="307"/>
                    <a:pt x="27" y="307"/>
                  </a:cubicBezTo>
                  <a:cubicBezTo>
                    <a:pt x="28" y="307"/>
                    <a:pt x="28" y="307"/>
                    <a:pt x="29" y="307"/>
                  </a:cubicBezTo>
                  <a:cubicBezTo>
                    <a:pt x="29" y="306"/>
                    <a:pt x="29" y="306"/>
                    <a:pt x="29" y="306"/>
                  </a:cubicBezTo>
                  <a:cubicBezTo>
                    <a:pt x="103" y="251"/>
                    <a:pt x="103" y="251"/>
                    <a:pt x="103" y="251"/>
                  </a:cubicBezTo>
                  <a:cubicBezTo>
                    <a:pt x="128" y="232"/>
                    <a:pt x="128" y="232"/>
                    <a:pt x="128" y="232"/>
                  </a:cubicBezTo>
                  <a:cubicBezTo>
                    <a:pt x="128" y="232"/>
                    <a:pt x="129" y="232"/>
                    <a:pt x="129" y="232"/>
                  </a:cubicBezTo>
                  <a:cubicBezTo>
                    <a:pt x="129" y="232"/>
                    <a:pt x="129" y="232"/>
                    <a:pt x="129" y="232"/>
                  </a:cubicBezTo>
                  <a:cubicBezTo>
                    <a:pt x="130" y="231"/>
                    <a:pt x="130" y="230"/>
                    <a:pt x="130" y="229"/>
                  </a:cubicBezTo>
                  <a:cubicBezTo>
                    <a:pt x="130" y="229"/>
                    <a:pt x="130" y="229"/>
                    <a:pt x="130" y="229"/>
                  </a:cubicBezTo>
                  <a:cubicBezTo>
                    <a:pt x="130"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8"/>
                    <a:pt x="131" y="228"/>
                  </a:cubicBezTo>
                  <a:cubicBezTo>
                    <a:pt x="131" y="228"/>
                    <a:pt x="131" y="228"/>
                    <a:pt x="131" y="228"/>
                  </a:cubicBezTo>
                  <a:cubicBezTo>
                    <a:pt x="131" y="228"/>
                    <a:pt x="131" y="228"/>
                    <a:pt x="131" y="228"/>
                  </a:cubicBezTo>
                  <a:cubicBezTo>
                    <a:pt x="131" y="228"/>
                    <a:pt x="131" y="228"/>
                    <a:pt x="131" y="228"/>
                  </a:cubicBezTo>
                  <a:cubicBezTo>
                    <a:pt x="131" y="226"/>
                    <a:pt x="132" y="221"/>
                    <a:pt x="131" y="214"/>
                  </a:cubicBezTo>
                  <a:cubicBezTo>
                    <a:pt x="131" y="214"/>
                    <a:pt x="131" y="214"/>
                    <a:pt x="131" y="214"/>
                  </a:cubicBezTo>
                  <a:cubicBezTo>
                    <a:pt x="131" y="214"/>
                    <a:pt x="131" y="214"/>
                    <a:pt x="131" y="214"/>
                  </a:cubicBezTo>
                  <a:cubicBezTo>
                    <a:pt x="131" y="213"/>
                    <a:pt x="131" y="213"/>
                    <a:pt x="131" y="213"/>
                  </a:cubicBezTo>
                  <a:cubicBezTo>
                    <a:pt x="131" y="213"/>
                    <a:pt x="131" y="213"/>
                    <a:pt x="131" y="213"/>
                  </a:cubicBezTo>
                  <a:cubicBezTo>
                    <a:pt x="127" y="178"/>
                    <a:pt x="64" y="25"/>
                    <a:pt x="80" y="0"/>
                  </a:cubicBezTo>
                  <a:cubicBezTo>
                    <a:pt x="77" y="3"/>
                    <a:pt x="74" y="8"/>
                    <a:pt x="68" y="17"/>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smtClean="0">
                <a:ln>
                  <a:noFill/>
                </a:ln>
                <a:solidFill>
                  <a:srgbClr val="000000"/>
                </a:solidFill>
                <a:effectLst/>
                <a:uLnTx/>
                <a:uFillTx/>
                <a:latin typeface="Arial"/>
                <a:ea typeface="+mn-ea"/>
                <a:cs typeface="Arial" pitchFamily="34" charset="0"/>
              </a:endParaRPr>
            </a:p>
          </p:txBody>
        </p:sp>
      </p:grpSp>
      <p:sp>
        <p:nvSpPr>
          <p:cNvPr id="10" name="TextBox 9"/>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AAB035-B513-4FDF-A92C-B4686BEE28FF}"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84674" name="Rectangle 2"/>
          <p:cNvSpPr>
            <a:spLocks noGrp="1" noChangeArrowheads="1"/>
          </p:cNvSpPr>
          <p:nvPr>
            <p:ph type="ctrTitle" sz="quarter"/>
          </p:nvPr>
        </p:nvSpPr>
        <p:spPr>
          <a:xfrm>
            <a:off x="6280151" y="4076700"/>
            <a:ext cx="5640916" cy="1847850"/>
          </a:xfrm>
        </p:spPr>
        <p:txBody>
          <a:bodyPr/>
          <a:lstStyle>
            <a:lvl1pPr algn="ctr">
              <a:defRPr sz="3200" b="1">
                <a:solidFill>
                  <a:srgbClr val="0053A5"/>
                </a:solidFill>
                <a:latin typeface="Arial" charset="0"/>
              </a:defRPr>
            </a:lvl1pPr>
          </a:lstStyle>
          <a:p>
            <a:pPr lvl="0"/>
            <a:r>
              <a:rPr lang="en-GB" noProof="0" smtClean="0"/>
              <a:t>Click to edit Master title style</a:t>
            </a:r>
          </a:p>
        </p:txBody>
      </p:sp>
    </p:spTree>
    <p:extLst>
      <p:ext uri="{BB962C8B-B14F-4D97-AF65-F5344CB8AC3E}">
        <p14:creationId xmlns:p14="http://schemas.microsoft.com/office/powerpoint/2010/main" val="28967529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4204669-86EA-4FC3-BD08-3A8C24FD375B}"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864849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18C83D6-452E-4E3C-9508-2F7C7D135834}"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85348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AF86D30B-7F7E-4518-A5E9-C1F031773158}"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2" y="1150941"/>
            <a:ext cx="5425017"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016631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C57829B-085B-4802-AC0C-0E81D2F9BAA4}"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83450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466FC2C-E180-4463-B7F5-7FF738D6AF60}"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836947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DBA65DD4-E27F-4F58-AF9D-59EF6D709CAA}"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96442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2105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406717" y="6450014"/>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302DDDD-45F4-4171-A5BB-4740B160FE4A}" type="slidenum">
              <a:rPr kumimoji="0" lang="en-GB" sz="14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endParaRP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090424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08023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26206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6" y="279403"/>
            <a:ext cx="2764367" cy="6424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7485" y="279403"/>
            <a:ext cx="8089900" cy="6424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8111524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7484" y="279403"/>
            <a:ext cx="10261600" cy="56197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2" y="1150941"/>
            <a:ext cx="5425017"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237818" y="1150941"/>
            <a:ext cx="5427133" cy="2700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2" y="4003675"/>
            <a:ext cx="5425017"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237818" y="4003675"/>
            <a:ext cx="5427133" cy="270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8444441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2" y="1150941"/>
            <a:ext cx="5425017"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37818" y="1150941"/>
            <a:ext cx="5427133" cy="555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587662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4" y="279403"/>
            <a:ext cx="10261600" cy="5619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2" y="1150941"/>
            <a:ext cx="11055351" cy="5553075"/>
          </a:xfrm>
        </p:spPr>
        <p:txBody>
          <a:bodyPr/>
          <a:lstStyle/>
          <a:p>
            <a:pPr lvl="0"/>
            <a:endParaRPr lang="en-GB" noProof="0" dirty="0" smtClean="0"/>
          </a:p>
        </p:txBody>
      </p:sp>
    </p:spTree>
    <p:extLst>
      <p:ext uri="{BB962C8B-B14F-4D97-AF65-F5344CB8AC3E}">
        <p14:creationId xmlns:p14="http://schemas.microsoft.com/office/powerpoint/2010/main" val="62166061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058" y="2130429"/>
            <a:ext cx="10361889"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098" y="3886200"/>
            <a:ext cx="853580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ftr" sz="quarter" idx="10"/>
          </p:nvPr>
        </p:nvSpPr>
        <p:spPr>
          <a:xfrm>
            <a:off x="575733" y="6346825"/>
            <a:ext cx="3860800"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endParaRPr lang="en-GB" sz="1400"/>
          </a:p>
        </p:txBody>
      </p:sp>
      <p:sp>
        <p:nvSpPr>
          <p:cNvPr id="5" name="Rectangle 7"/>
          <p:cNvSpPr>
            <a:spLocks noGrp="1" noChangeArrowheads="1"/>
          </p:cNvSpPr>
          <p:nvPr>
            <p:ph type="sldNum" sz="quarter" idx="11"/>
          </p:nvPr>
        </p:nvSpPr>
        <p:spPr>
          <a:xfrm>
            <a:off x="4673600" y="6308725"/>
            <a:ext cx="2846917" cy="476250"/>
          </a:xfrm>
          <a:prstGeom prst="rect">
            <a:avLst/>
          </a:prstGeom>
        </p:spPr>
        <p:txBody>
          <a:bodyPr/>
          <a:lstStyle>
            <a:lvl1pPr eaLnBrk="0" hangingPunct="0">
              <a:spcBef>
                <a:spcPct val="80000"/>
              </a:spcBef>
              <a:defRPr>
                <a:solidFill>
                  <a:srgbClr val="000000"/>
                </a:solidFill>
                <a:latin typeface="Arial" charset="0"/>
                <a:cs typeface="Arial" charset="0"/>
              </a:defRPr>
            </a:lvl1pPr>
          </a:lstStyle>
          <a:p>
            <a:pPr fontAlgn="base">
              <a:spcAft>
                <a:spcPct val="0"/>
              </a:spcAft>
              <a:defRPr/>
            </a:pPr>
            <a:fld id="{0B2BDE37-4096-447D-944A-07282D52031B}" type="slidenum">
              <a:rPr lang="en-GB" sz="1400" smtClean="0"/>
              <a:pPr fontAlgn="base">
                <a:spcAft>
                  <a:spcPct val="0"/>
                </a:spcAft>
                <a:defRPr/>
              </a:pPr>
              <a:t>‹#›</a:t>
            </a:fld>
            <a:endParaRPr lang="en-GB" sz="1400" dirty="0"/>
          </a:p>
        </p:txBody>
      </p:sp>
    </p:spTree>
    <p:extLst>
      <p:ext uri="{BB962C8B-B14F-4D97-AF65-F5344CB8AC3E}">
        <p14:creationId xmlns:p14="http://schemas.microsoft.com/office/powerpoint/2010/main" val="8062648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2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139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794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254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2.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ags" Target="../tags/tag4.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ags" Target="../tags/tag6.xml"/><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E8203-9418-414C-B14D-578544A35554}" type="datetimeFigureOut">
              <a:rPr lang="en-GB" smtClean="0">
                <a:solidFill>
                  <a:prstClr val="black">
                    <a:tint val="75000"/>
                  </a:prstClr>
                </a:solidFill>
              </a:rPr>
              <a:pPr/>
              <a:t>08/07/2019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08C37-1345-4093-8824-C67F1AB4E23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923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bbon"/>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rcRect/>
          <a:stretch>
            <a:fillRect/>
          </a:stretch>
        </p:blipFill>
        <p:spPr bwMode="auto">
          <a:xfrm>
            <a:off x="1" y="0"/>
            <a:ext cx="1270423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7484" y="279401"/>
            <a:ext cx="10261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Slide Title</a:t>
            </a:r>
          </a:p>
        </p:txBody>
      </p:sp>
      <p:sp>
        <p:nvSpPr>
          <p:cNvPr id="2052" name="Rectangle 4"/>
          <p:cNvSpPr>
            <a:spLocks noGrp="1" noChangeArrowheads="1"/>
          </p:cNvSpPr>
          <p:nvPr>
            <p:ph type="body" idx="1"/>
          </p:nvPr>
        </p:nvSpPr>
        <p:spPr bwMode="auto">
          <a:xfrm>
            <a:off x="609601" y="1150939"/>
            <a:ext cx="11055351"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Tree>
    <p:extLst>
      <p:ext uri="{BB962C8B-B14F-4D97-AF65-F5344CB8AC3E}">
        <p14:creationId xmlns:p14="http://schemas.microsoft.com/office/powerpoint/2010/main" val="26383723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Helvetica" pitchFamily="34" charset="0"/>
        </a:defRPr>
      </a:lvl2pPr>
      <a:lvl3pPr algn="l" rtl="0" eaLnBrk="0" fontAlgn="base" hangingPunct="0">
        <a:spcBef>
          <a:spcPct val="0"/>
        </a:spcBef>
        <a:spcAft>
          <a:spcPct val="0"/>
        </a:spcAft>
        <a:defRPr sz="2400">
          <a:solidFill>
            <a:schemeClr val="bg1"/>
          </a:solidFill>
          <a:latin typeface="Helvetica" pitchFamily="34" charset="0"/>
        </a:defRPr>
      </a:lvl3pPr>
      <a:lvl4pPr algn="l" rtl="0" eaLnBrk="0" fontAlgn="base" hangingPunct="0">
        <a:spcBef>
          <a:spcPct val="0"/>
        </a:spcBef>
        <a:spcAft>
          <a:spcPct val="0"/>
        </a:spcAft>
        <a:defRPr sz="2400">
          <a:solidFill>
            <a:schemeClr val="bg1"/>
          </a:solidFill>
          <a:latin typeface="Helvetica" pitchFamily="34" charset="0"/>
        </a:defRPr>
      </a:lvl4pPr>
      <a:lvl5pPr algn="l" rtl="0" eaLnBrk="0" fontAlgn="base" hangingPunct="0">
        <a:spcBef>
          <a:spcPct val="0"/>
        </a:spcBef>
        <a:spcAft>
          <a:spcPct val="0"/>
        </a:spcAft>
        <a:defRPr sz="2400">
          <a:solidFill>
            <a:schemeClr val="bg1"/>
          </a:solidFill>
          <a:latin typeface="Helvetica" pitchFamily="34" charset="0"/>
        </a:defRPr>
      </a:lvl5pPr>
      <a:lvl6pPr marL="457200" algn="l" rtl="0" fontAlgn="base">
        <a:spcBef>
          <a:spcPct val="0"/>
        </a:spcBef>
        <a:spcAft>
          <a:spcPct val="0"/>
        </a:spcAft>
        <a:defRPr sz="2400">
          <a:solidFill>
            <a:schemeClr val="bg1"/>
          </a:solidFill>
          <a:latin typeface="Helvetica" pitchFamily="34" charset="0"/>
        </a:defRPr>
      </a:lvl6pPr>
      <a:lvl7pPr marL="914400" algn="l" rtl="0" fontAlgn="base">
        <a:spcBef>
          <a:spcPct val="0"/>
        </a:spcBef>
        <a:spcAft>
          <a:spcPct val="0"/>
        </a:spcAft>
        <a:defRPr sz="2400">
          <a:solidFill>
            <a:schemeClr val="bg1"/>
          </a:solidFill>
          <a:latin typeface="Helvetica" pitchFamily="34" charset="0"/>
        </a:defRPr>
      </a:lvl7pPr>
      <a:lvl8pPr marL="1371600" algn="l" rtl="0" fontAlgn="base">
        <a:spcBef>
          <a:spcPct val="0"/>
        </a:spcBef>
        <a:spcAft>
          <a:spcPct val="0"/>
        </a:spcAft>
        <a:defRPr sz="2400">
          <a:solidFill>
            <a:schemeClr val="bg1"/>
          </a:solidFill>
          <a:latin typeface="Helvetica" pitchFamily="34" charset="0"/>
        </a:defRPr>
      </a:lvl8pPr>
      <a:lvl9pPr marL="1828800" algn="l" rtl="0" fontAlgn="base">
        <a:spcBef>
          <a:spcPct val="0"/>
        </a:spcBef>
        <a:spcAft>
          <a:spcPct val="0"/>
        </a:spcAft>
        <a:defRPr sz="2400">
          <a:solidFill>
            <a:schemeClr val="bg1"/>
          </a:solidFill>
          <a:latin typeface="Helvetica" pitchFamily="34" charset="0"/>
        </a:defRPr>
      </a:lvl9pPr>
    </p:titleStyle>
    <p:bodyStyle>
      <a:lvl1pPr marL="342900" indent="-342900" algn="l" rtl="0" eaLnBrk="0" fontAlgn="base" hangingPunct="0">
        <a:spcBef>
          <a:spcPct val="80000"/>
        </a:spcBef>
        <a:spcAft>
          <a:spcPct val="0"/>
        </a:spcAft>
        <a:defRPr sz="1400">
          <a:solidFill>
            <a:schemeClr val="tx1"/>
          </a:solidFill>
          <a:latin typeface="+mn-lt"/>
          <a:ea typeface="+mn-ea"/>
          <a:cs typeface="+mn-cs"/>
        </a:defRPr>
      </a:lvl1pPr>
      <a:lvl2pPr marL="876300" indent="-342900" algn="l" rtl="0" eaLnBrk="0" fontAlgn="base" hangingPunct="0">
        <a:spcBef>
          <a:spcPct val="80000"/>
        </a:spcBef>
        <a:spcAft>
          <a:spcPct val="0"/>
        </a:spcAft>
        <a:buFont typeface="Wingdings" pitchFamily="2" charset="2"/>
        <a:buChar char="§"/>
        <a:defRPr sz="1400">
          <a:solidFill>
            <a:schemeClr val="tx1"/>
          </a:solidFill>
          <a:latin typeface="+mn-lt"/>
        </a:defRPr>
      </a:lvl2pPr>
      <a:lvl3pPr marL="1398588" indent="-342900" algn="l" rtl="0" eaLnBrk="0" fontAlgn="base" hangingPunct="0">
        <a:spcBef>
          <a:spcPct val="80000"/>
        </a:spcBef>
        <a:spcAft>
          <a:spcPct val="0"/>
        </a:spcAft>
        <a:buFont typeface="Wingdings" pitchFamily="2" charset="2"/>
        <a:buChar char="§"/>
        <a:defRPr sz="1400">
          <a:solidFill>
            <a:schemeClr val="tx1"/>
          </a:solidFill>
          <a:latin typeface="+mn-lt"/>
        </a:defRPr>
      </a:lvl3pPr>
      <a:lvl4pPr marL="1958975" indent="-381000" algn="l" rtl="0" eaLnBrk="0" fontAlgn="base" hangingPunct="0">
        <a:spcBef>
          <a:spcPct val="20000"/>
        </a:spcBef>
        <a:spcAft>
          <a:spcPct val="0"/>
        </a:spcAft>
        <a:buChar char="–"/>
        <a:defRPr sz="2000">
          <a:solidFill>
            <a:schemeClr val="tx1"/>
          </a:solidFill>
          <a:latin typeface="+mn-lt"/>
        </a:defRPr>
      </a:lvl4pPr>
      <a:lvl5pPr marL="2519363" indent="-381000" algn="l" rtl="0" eaLnBrk="0" fontAlgn="base" hangingPunct="0">
        <a:spcBef>
          <a:spcPct val="20000"/>
        </a:spcBef>
        <a:spcAft>
          <a:spcPct val="0"/>
        </a:spcAft>
        <a:buChar char="»"/>
        <a:defRPr sz="2000">
          <a:solidFill>
            <a:schemeClr val="tx1"/>
          </a:solidFill>
          <a:latin typeface="+mn-lt"/>
        </a:defRPr>
      </a:lvl5pPr>
      <a:lvl6pPr marL="2976563" indent="-381000" algn="l" rtl="0" fontAlgn="base">
        <a:spcBef>
          <a:spcPct val="20000"/>
        </a:spcBef>
        <a:spcAft>
          <a:spcPct val="0"/>
        </a:spcAft>
        <a:buChar char="»"/>
        <a:defRPr sz="2000">
          <a:solidFill>
            <a:schemeClr val="tx1"/>
          </a:solidFill>
          <a:latin typeface="+mn-lt"/>
        </a:defRPr>
      </a:lvl6pPr>
      <a:lvl7pPr marL="3433763" indent="-381000" algn="l" rtl="0" fontAlgn="base">
        <a:spcBef>
          <a:spcPct val="20000"/>
        </a:spcBef>
        <a:spcAft>
          <a:spcPct val="0"/>
        </a:spcAft>
        <a:buChar char="»"/>
        <a:defRPr sz="2000">
          <a:solidFill>
            <a:schemeClr val="tx1"/>
          </a:solidFill>
          <a:latin typeface="+mn-lt"/>
        </a:defRPr>
      </a:lvl7pPr>
      <a:lvl8pPr marL="3890963" indent="-381000" algn="l" rtl="0" fontAlgn="base">
        <a:spcBef>
          <a:spcPct val="20000"/>
        </a:spcBef>
        <a:spcAft>
          <a:spcPct val="0"/>
        </a:spcAft>
        <a:buChar char="»"/>
        <a:defRPr sz="2000">
          <a:solidFill>
            <a:schemeClr val="tx1"/>
          </a:solidFill>
          <a:latin typeface="+mn-lt"/>
        </a:defRPr>
      </a:lvl8pPr>
      <a:lvl9pPr marL="4348163" indent="-3810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bbon"/>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rcRect/>
          <a:stretch>
            <a:fillRect/>
          </a:stretch>
        </p:blipFill>
        <p:spPr bwMode="auto">
          <a:xfrm>
            <a:off x="1" y="0"/>
            <a:ext cx="1270423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7484" y="279401"/>
            <a:ext cx="10261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Slide Title</a:t>
            </a:r>
          </a:p>
        </p:txBody>
      </p:sp>
      <p:sp>
        <p:nvSpPr>
          <p:cNvPr id="2052" name="Rectangle 4"/>
          <p:cNvSpPr>
            <a:spLocks noGrp="1" noChangeArrowheads="1"/>
          </p:cNvSpPr>
          <p:nvPr>
            <p:ph type="body" idx="1"/>
          </p:nvPr>
        </p:nvSpPr>
        <p:spPr bwMode="auto">
          <a:xfrm>
            <a:off x="609601" y="1150939"/>
            <a:ext cx="11055351"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Tree>
    <p:extLst>
      <p:ext uri="{BB962C8B-B14F-4D97-AF65-F5344CB8AC3E}">
        <p14:creationId xmlns:p14="http://schemas.microsoft.com/office/powerpoint/2010/main" val="10063439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Helvetica" pitchFamily="34" charset="0"/>
        </a:defRPr>
      </a:lvl2pPr>
      <a:lvl3pPr algn="l" rtl="0" eaLnBrk="0" fontAlgn="base" hangingPunct="0">
        <a:spcBef>
          <a:spcPct val="0"/>
        </a:spcBef>
        <a:spcAft>
          <a:spcPct val="0"/>
        </a:spcAft>
        <a:defRPr sz="2400">
          <a:solidFill>
            <a:schemeClr val="bg1"/>
          </a:solidFill>
          <a:latin typeface="Helvetica" pitchFamily="34" charset="0"/>
        </a:defRPr>
      </a:lvl3pPr>
      <a:lvl4pPr algn="l" rtl="0" eaLnBrk="0" fontAlgn="base" hangingPunct="0">
        <a:spcBef>
          <a:spcPct val="0"/>
        </a:spcBef>
        <a:spcAft>
          <a:spcPct val="0"/>
        </a:spcAft>
        <a:defRPr sz="2400">
          <a:solidFill>
            <a:schemeClr val="bg1"/>
          </a:solidFill>
          <a:latin typeface="Helvetica" pitchFamily="34" charset="0"/>
        </a:defRPr>
      </a:lvl4pPr>
      <a:lvl5pPr algn="l" rtl="0" eaLnBrk="0" fontAlgn="base" hangingPunct="0">
        <a:spcBef>
          <a:spcPct val="0"/>
        </a:spcBef>
        <a:spcAft>
          <a:spcPct val="0"/>
        </a:spcAft>
        <a:defRPr sz="2400">
          <a:solidFill>
            <a:schemeClr val="bg1"/>
          </a:solidFill>
          <a:latin typeface="Helvetica" pitchFamily="34" charset="0"/>
        </a:defRPr>
      </a:lvl5pPr>
      <a:lvl6pPr marL="457200" algn="l" rtl="0" fontAlgn="base">
        <a:spcBef>
          <a:spcPct val="0"/>
        </a:spcBef>
        <a:spcAft>
          <a:spcPct val="0"/>
        </a:spcAft>
        <a:defRPr sz="2400">
          <a:solidFill>
            <a:schemeClr val="bg1"/>
          </a:solidFill>
          <a:latin typeface="Helvetica" pitchFamily="34" charset="0"/>
        </a:defRPr>
      </a:lvl6pPr>
      <a:lvl7pPr marL="914400" algn="l" rtl="0" fontAlgn="base">
        <a:spcBef>
          <a:spcPct val="0"/>
        </a:spcBef>
        <a:spcAft>
          <a:spcPct val="0"/>
        </a:spcAft>
        <a:defRPr sz="2400">
          <a:solidFill>
            <a:schemeClr val="bg1"/>
          </a:solidFill>
          <a:latin typeface="Helvetica" pitchFamily="34" charset="0"/>
        </a:defRPr>
      </a:lvl7pPr>
      <a:lvl8pPr marL="1371600" algn="l" rtl="0" fontAlgn="base">
        <a:spcBef>
          <a:spcPct val="0"/>
        </a:spcBef>
        <a:spcAft>
          <a:spcPct val="0"/>
        </a:spcAft>
        <a:defRPr sz="2400">
          <a:solidFill>
            <a:schemeClr val="bg1"/>
          </a:solidFill>
          <a:latin typeface="Helvetica" pitchFamily="34" charset="0"/>
        </a:defRPr>
      </a:lvl8pPr>
      <a:lvl9pPr marL="1828800" algn="l" rtl="0" fontAlgn="base">
        <a:spcBef>
          <a:spcPct val="0"/>
        </a:spcBef>
        <a:spcAft>
          <a:spcPct val="0"/>
        </a:spcAft>
        <a:defRPr sz="2400">
          <a:solidFill>
            <a:schemeClr val="bg1"/>
          </a:solidFill>
          <a:latin typeface="Helvetica" pitchFamily="34" charset="0"/>
        </a:defRPr>
      </a:lvl9pPr>
    </p:titleStyle>
    <p:bodyStyle>
      <a:lvl1pPr marL="342900" indent="-342900" algn="l" rtl="0" eaLnBrk="0" fontAlgn="base" hangingPunct="0">
        <a:spcBef>
          <a:spcPct val="80000"/>
        </a:spcBef>
        <a:spcAft>
          <a:spcPct val="0"/>
        </a:spcAft>
        <a:defRPr sz="1400">
          <a:solidFill>
            <a:schemeClr val="tx1"/>
          </a:solidFill>
          <a:latin typeface="+mn-lt"/>
          <a:ea typeface="+mn-ea"/>
          <a:cs typeface="+mn-cs"/>
        </a:defRPr>
      </a:lvl1pPr>
      <a:lvl2pPr marL="876300" indent="-342900" algn="l" rtl="0" eaLnBrk="0" fontAlgn="base" hangingPunct="0">
        <a:spcBef>
          <a:spcPct val="80000"/>
        </a:spcBef>
        <a:spcAft>
          <a:spcPct val="0"/>
        </a:spcAft>
        <a:buFont typeface="Wingdings" pitchFamily="2" charset="2"/>
        <a:buChar char="§"/>
        <a:defRPr sz="1400">
          <a:solidFill>
            <a:schemeClr val="tx1"/>
          </a:solidFill>
          <a:latin typeface="+mn-lt"/>
        </a:defRPr>
      </a:lvl2pPr>
      <a:lvl3pPr marL="1398588" indent="-342900" algn="l" rtl="0" eaLnBrk="0" fontAlgn="base" hangingPunct="0">
        <a:spcBef>
          <a:spcPct val="80000"/>
        </a:spcBef>
        <a:spcAft>
          <a:spcPct val="0"/>
        </a:spcAft>
        <a:buFont typeface="Wingdings" pitchFamily="2" charset="2"/>
        <a:buChar char="§"/>
        <a:defRPr sz="1400">
          <a:solidFill>
            <a:schemeClr val="tx1"/>
          </a:solidFill>
          <a:latin typeface="+mn-lt"/>
        </a:defRPr>
      </a:lvl3pPr>
      <a:lvl4pPr marL="1958975" indent="-381000" algn="l" rtl="0" eaLnBrk="0" fontAlgn="base" hangingPunct="0">
        <a:spcBef>
          <a:spcPct val="20000"/>
        </a:spcBef>
        <a:spcAft>
          <a:spcPct val="0"/>
        </a:spcAft>
        <a:buChar char="–"/>
        <a:defRPr sz="2000">
          <a:solidFill>
            <a:schemeClr val="tx1"/>
          </a:solidFill>
          <a:latin typeface="+mn-lt"/>
        </a:defRPr>
      </a:lvl4pPr>
      <a:lvl5pPr marL="2519363" indent="-381000" algn="l" rtl="0" eaLnBrk="0" fontAlgn="base" hangingPunct="0">
        <a:spcBef>
          <a:spcPct val="20000"/>
        </a:spcBef>
        <a:spcAft>
          <a:spcPct val="0"/>
        </a:spcAft>
        <a:buChar char="»"/>
        <a:defRPr sz="2000">
          <a:solidFill>
            <a:schemeClr val="tx1"/>
          </a:solidFill>
          <a:latin typeface="+mn-lt"/>
        </a:defRPr>
      </a:lvl5pPr>
      <a:lvl6pPr marL="2976563" indent="-381000" algn="l" rtl="0" fontAlgn="base">
        <a:spcBef>
          <a:spcPct val="20000"/>
        </a:spcBef>
        <a:spcAft>
          <a:spcPct val="0"/>
        </a:spcAft>
        <a:buChar char="»"/>
        <a:defRPr sz="2000">
          <a:solidFill>
            <a:schemeClr val="tx1"/>
          </a:solidFill>
          <a:latin typeface="+mn-lt"/>
        </a:defRPr>
      </a:lvl6pPr>
      <a:lvl7pPr marL="3433763" indent="-381000" algn="l" rtl="0" fontAlgn="base">
        <a:spcBef>
          <a:spcPct val="20000"/>
        </a:spcBef>
        <a:spcAft>
          <a:spcPct val="0"/>
        </a:spcAft>
        <a:buChar char="»"/>
        <a:defRPr sz="2000">
          <a:solidFill>
            <a:schemeClr val="tx1"/>
          </a:solidFill>
          <a:latin typeface="+mn-lt"/>
        </a:defRPr>
      </a:lvl7pPr>
      <a:lvl8pPr marL="3890963" indent="-381000" algn="l" rtl="0" fontAlgn="base">
        <a:spcBef>
          <a:spcPct val="20000"/>
        </a:spcBef>
        <a:spcAft>
          <a:spcPct val="0"/>
        </a:spcAft>
        <a:buChar char="»"/>
        <a:defRPr sz="2000">
          <a:solidFill>
            <a:schemeClr val="tx1"/>
          </a:solidFill>
          <a:latin typeface="+mn-lt"/>
        </a:defRPr>
      </a:lvl8pPr>
      <a:lvl9pPr marL="4348163" indent="-3810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bbon"/>
          <p:cNvPicPr>
            <a:picLocks noChangeAspect="1" noChangeArrowheads="1"/>
          </p:cNvPicPr>
          <p:nvPr>
            <p:custDataLst>
              <p:tags r:id="rId17"/>
            </p:custDataLst>
          </p:nvPr>
        </p:nvPicPr>
        <p:blipFill>
          <a:blip r:embed="rId18">
            <a:extLst>
              <a:ext uri="{28A0092B-C50C-407E-A947-70E740481C1C}">
                <a14:useLocalDpi xmlns:a14="http://schemas.microsoft.com/office/drawing/2010/main" val="0"/>
              </a:ext>
            </a:extLst>
          </a:blip>
          <a:srcRect/>
          <a:stretch>
            <a:fillRect/>
          </a:stretch>
        </p:blipFill>
        <p:spPr bwMode="auto">
          <a:xfrm>
            <a:off x="1" y="0"/>
            <a:ext cx="1270423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607484" y="279401"/>
            <a:ext cx="10261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Slide Title</a:t>
            </a:r>
          </a:p>
        </p:txBody>
      </p:sp>
      <p:sp>
        <p:nvSpPr>
          <p:cNvPr id="2052" name="Rectangle 4"/>
          <p:cNvSpPr>
            <a:spLocks noGrp="1" noChangeArrowheads="1"/>
          </p:cNvSpPr>
          <p:nvPr>
            <p:ph type="body" idx="1"/>
          </p:nvPr>
        </p:nvSpPr>
        <p:spPr bwMode="auto">
          <a:xfrm>
            <a:off x="609601" y="1150939"/>
            <a:ext cx="11055351"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Tree>
    <p:extLst>
      <p:ext uri="{BB962C8B-B14F-4D97-AF65-F5344CB8AC3E}">
        <p14:creationId xmlns:p14="http://schemas.microsoft.com/office/powerpoint/2010/main" val="594736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Helvetica" pitchFamily="34" charset="0"/>
        </a:defRPr>
      </a:lvl2pPr>
      <a:lvl3pPr algn="l" rtl="0" eaLnBrk="0" fontAlgn="base" hangingPunct="0">
        <a:spcBef>
          <a:spcPct val="0"/>
        </a:spcBef>
        <a:spcAft>
          <a:spcPct val="0"/>
        </a:spcAft>
        <a:defRPr sz="2400">
          <a:solidFill>
            <a:schemeClr val="bg1"/>
          </a:solidFill>
          <a:latin typeface="Helvetica" pitchFamily="34" charset="0"/>
        </a:defRPr>
      </a:lvl3pPr>
      <a:lvl4pPr algn="l" rtl="0" eaLnBrk="0" fontAlgn="base" hangingPunct="0">
        <a:spcBef>
          <a:spcPct val="0"/>
        </a:spcBef>
        <a:spcAft>
          <a:spcPct val="0"/>
        </a:spcAft>
        <a:defRPr sz="2400">
          <a:solidFill>
            <a:schemeClr val="bg1"/>
          </a:solidFill>
          <a:latin typeface="Helvetica" pitchFamily="34" charset="0"/>
        </a:defRPr>
      </a:lvl4pPr>
      <a:lvl5pPr algn="l" rtl="0" eaLnBrk="0" fontAlgn="base" hangingPunct="0">
        <a:spcBef>
          <a:spcPct val="0"/>
        </a:spcBef>
        <a:spcAft>
          <a:spcPct val="0"/>
        </a:spcAft>
        <a:defRPr sz="2400">
          <a:solidFill>
            <a:schemeClr val="bg1"/>
          </a:solidFill>
          <a:latin typeface="Helvetica" pitchFamily="34" charset="0"/>
        </a:defRPr>
      </a:lvl5pPr>
      <a:lvl6pPr marL="457200" algn="l" rtl="0" fontAlgn="base">
        <a:spcBef>
          <a:spcPct val="0"/>
        </a:spcBef>
        <a:spcAft>
          <a:spcPct val="0"/>
        </a:spcAft>
        <a:defRPr sz="2400">
          <a:solidFill>
            <a:schemeClr val="bg1"/>
          </a:solidFill>
          <a:latin typeface="Helvetica" pitchFamily="34" charset="0"/>
        </a:defRPr>
      </a:lvl6pPr>
      <a:lvl7pPr marL="914400" algn="l" rtl="0" fontAlgn="base">
        <a:spcBef>
          <a:spcPct val="0"/>
        </a:spcBef>
        <a:spcAft>
          <a:spcPct val="0"/>
        </a:spcAft>
        <a:defRPr sz="2400">
          <a:solidFill>
            <a:schemeClr val="bg1"/>
          </a:solidFill>
          <a:latin typeface="Helvetica" pitchFamily="34" charset="0"/>
        </a:defRPr>
      </a:lvl7pPr>
      <a:lvl8pPr marL="1371600" algn="l" rtl="0" fontAlgn="base">
        <a:spcBef>
          <a:spcPct val="0"/>
        </a:spcBef>
        <a:spcAft>
          <a:spcPct val="0"/>
        </a:spcAft>
        <a:defRPr sz="2400">
          <a:solidFill>
            <a:schemeClr val="bg1"/>
          </a:solidFill>
          <a:latin typeface="Helvetica" pitchFamily="34" charset="0"/>
        </a:defRPr>
      </a:lvl8pPr>
      <a:lvl9pPr marL="1828800" algn="l" rtl="0" fontAlgn="base">
        <a:spcBef>
          <a:spcPct val="0"/>
        </a:spcBef>
        <a:spcAft>
          <a:spcPct val="0"/>
        </a:spcAft>
        <a:defRPr sz="2400">
          <a:solidFill>
            <a:schemeClr val="bg1"/>
          </a:solidFill>
          <a:latin typeface="Helvetica" pitchFamily="34" charset="0"/>
        </a:defRPr>
      </a:lvl9pPr>
    </p:titleStyle>
    <p:bodyStyle>
      <a:lvl1pPr marL="342900" indent="-342900" algn="l" rtl="0" eaLnBrk="0" fontAlgn="base" hangingPunct="0">
        <a:spcBef>
          <a:spcPct val="80000"/>
        </a:spcBef>
        <a:spcAft>
          <a:spcPct val="0"/>
        </a:spcAft>
        <a:defRPr sz="1400">
          <a:solidFill>
            <a:schemeClr val="tx1"/>
          </a:solidFill>
          <a:latin typeface="+mn-lt"/>
          <a:ea typeface="+mn-ea"/>
          <a:cs typeface="+mn-cs"/>
        </a:defRPr>
      </a:lvl1pPr>
      <a:lvl2pPr marL="876300" indent="-342900" algn="l" rtl="0" eaLnBrk="0" fontAlgn="base" hangingPunct="0">
        <a:spcBef>
          <a:spcPct val="80000"/>
        </a:spcBef>
        <a:spcAft>
          <a:spcPct val="0"/>
        </a:spcAft>
        <a:buFont typeface="Wingdings" pitchFamily="2" charset="2"/>
        <a:buChar char="§"/>
        <a:defRPr sz="1400">
          <a:solidFill>
            <a:schemeClr val="tx1"/>
          </a:solidFill>
          <a:latin typeface="+mn-lt"/>
        </a:defRPr>
      </a:lvl2pPr>
      <a:lvl3pPr marL="1398588" indent="-342900" algn="l" rtl="0" eaLnBrk="0" fontAlgn="base" hangingPunct="0">
        <a:spcBef>
          <a:spcPct val="80000"/>
        </a:spcBef>
        <a:spcAft>
          <a:spcPct val="0"/>
        </a:spcAft>
        <a:buFont typeface="Wingdings" pitchFamily="2" charset="2"/>
        <a:buChar char="§"/>
        <a:defRPr sz="1400">
          <a:solidFill>
            <a:schemeClr val="tx1"/>
          </a:solidFill>
          <a:latin typeface="+mn-lt"/>
        </a:defRPr>
      </a:lvl3pPr>
      <a:lvl4pPr marL="1958975" indent="-381000" algn="l" rtl="0" eaLnBrk="0" fontAlgn="base" hangingPunct="0">
        <a:spcBef>
          <a:spcPct val="20000"/>
        </a:spcBef>
        <a:spcAft>
          <a:spcPct val="0"/>
        </a:spcAft>
        <a:buChar char="–"/>
        <a:defRPr sz="2000">
          <a:solidFill>
            <a:schemeClr val="tx1"/>
          </a:solidFill>
          <a:latin typeface="+mn-lt"/>
        </a:defRPr>
      </a:lvl4pPr>
      <a:lvl5pPr marL="2519363" indent="-381000" algn="l" rtl="0" eaLnBrk="0" fontAlgn="base" hangingPunct="0">
        <a:spcBef>
          <a:spcPct val="20000"/>
        </a:spcBef>
        <a:spcAft>
          <a:spcPct val="0"/>
        </a:spcAft>
        <a:buChar char="»"/>
        <a:defRPr sz="2000">
          <a:solidFill>
            <a:schemeClr val="tx1"/>
          </a:solidFill>
          <a:latin typeface="+mn-lt"/>
        </a:defRPr>
      </a:lvl5pPr>
      <a:lvl6pPr marL="2976563" indent="-381000" algn="l" rtl="0" fontAlgn="base">
        <a:spcBef>
          <a:spcPct val="20000"/>
        </a:spcBef>
        <a:spcAft>
          <a:spcPct val="0"/>
        </a:spcAft>
        <a:buChar char="»"/>
        <a:defRPr sz="2000">
          <a:solidFill>
            <a:schemeClr val="tx1"/>
          </a:solidFill>
          <a:latin typeface="+mn-lt"/>
        </a:defRPr>
      </a:lvl6pPr>
      <a:lvl7pPr marL="3433763" indent="-381000" algn="l" rtl="0" fontAlgn="base">
        <a:spcBef>
          <a:spcPct val="20000"/>
        </a:spcBef>
        <a:spcAft>
          <a:spcPct val="0"/>
        </a:spcAft>
        <a:buChar char="»"/>
        <a:defRPr sz="2000">
          <a:solidFill>
            <a:schemeClr val="tx1"/>
          </a:solidFill>
          <a:latin typeface="+mn-lt"/>
        </a:defRPr>
      </a:lvl7pPr>
      <a:lvl8pPr marL="3890963" indent="-381000" algn="l" rtl="0" fontAlgn="base">
        <a:spcBef>
          <a:spcPct val="20000"/>
        </a:spcBef>
        <a:spcAft>
          <a:spcPct val="0"/>
        </a:spcAft>
        <a:buChar char="»"/>
        <a:defRPr sz="2000">
          <a:solidFill>
            <a:schemeClr val="tx1"/>
          </a:solidFill>
          <a:latin typeface="+mn-lt"/>
        </a:defRPr>
      </a:lvl8pPr>
      <a:lvl9pPr marL="4348163" indent="-3810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derstandinguniversalcredit.gov.uk/universal-credit-and-employers/what-universal-credit-means-for-employers/" TargetMode="External"/><Relationship Id="rId2" Type="http://schemas.openxmlformats.org/officeDocument/2006/relationships/hyperlink" Target="https://www.gov.uk/government/publications/universal-credit-how-it-helps-your-employees-and-workers" TargetMode="External"/><Relationship Id="rId1" Type="http://schemas.openxmlformats.org/officeDocument/2006/relationships/slideLayout" Target="../slideLayouts/slideLayout29.xml"/><Relationship Id="rId6" Type="http://schemas.openxmlformats.org/officeDocument/2006/relationships/hyperlink" Target="https://www.gov.uk/government/collections/hm-revenue-and-customs-employer-bulletin" TargetMode="External"/><Relationship Id="rId5" Type="http://schemas.openxmlformats.org/officeDocument/2006/relationships/hyperlink" Target="https://www.gov.uk/government/publications/universal-credit-for-hr-and-payroll-staff" TargetMode="External"/><Relationship Id="rId4" Type="http://schemas.openxmlformats.org/officeDocument/2006/relationships/hyperlink" Target="https://www.youtube.com/user/workandpens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mailto:Emma.wareham@dwp.gov.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4QnOH6hE7DY&amp;list=PLeysxjNpEPy_UnItAtlw9u3tTwE4oMIiL&amp;index=18"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6"/>
          <p:cNvSpPr>
            <a:spLocks noGrp="1"/>
          </p:cNvSpPr>
          <p:nvPr>
            <p:ph type="ctrTitle" sz="quarter"/>
          </p:nvPr>
        </p:nvSpPr>
        <p:spPr/>
        <p:txBody>
          <a:bodyPr/>
          <a:lstStyle/>
          <a:p>
            <a:r>
              <a:rPr lang="en-GB" altLang="en-US" dirty="0" smtClean="0">
                <a:latin typeface="Arial" pitchFamily="34" charset="0"/>
              </a:rPr>
              <a:t>Universal Credit:</a:t>
            </a:r>
            <a:br>
              <a:rPr lang="en-GB" altLang="en-US" dirty="0" smtClean="0">
                <a:latin typeface="Arial" pitchFamily="34" charset="0"/>
              </a:rPr>
            </a:br>
            <a:r>
              <a:rPr lang="en-GB" altLang="en-US" dirty="0" smtClean="0">
                <a:latin typeface="Arial" pitchFamily="34" charset="0"/>
              </a:rPr>
              <a:t>Enabling Work</a:t>
            </a:r>
          </a:p>
        </p:txBody>
      </p:sp>
      <p:sp>
        <p:nvSpPr>
          <p:cNvPr id="2" name="TextBox 1"/>
          <p:cNvSpPr txBox="1"/>
          <p:nvPr/>
        </p:nvSpPr>
        <p:spPr>
          <a:xfrm>
            <a:off x="253699" y="6297557"/>
            <a:ext cx="4297074" cy="369332"/>
          </a:xfrm>
          <a:prstGeom prst="rect">
            <a:avLst/>
          </a:prstGeom>
          <a:noFill/>
        </p:spPr>
        <p:txBody>
          <a:bodyPr wrap="none" rtlCol="0">
            <a:spAutoFit/>
          </a:bodyPr>
          <a:lstStyle/>
          <a:p>
            <a:r>
              <a:rPr lang="en-GB" smtClean="0">
                <a:solidFill>
                  <a:prstClr val="black"/>
                </a:solidFill>
              </a:rPr>
              <a:t>Surrey and Sussex </a:t>
            </a:r>
            <a:r>
              <a:rPr lang="en-GB" dirty="0">
                <a:solidFill>
                  <a:prstClr val="black"/>
                </a:solidFill>
              </a:rPr>
              <a:t>UC Awareness </a:t>
            </a:r>
            <a:r>
              <a:rPr lang="en-GB" dirty="0" smtClean="0">
                <a:solidFill>
                  <a:prstClr val="black"/>
                </a:solidFill>
              </a:rPr>
              <a:t>2019</a:t>
            </a:r>
            <a:endParaRPr lang="en-GB" dirty="0">
              <a:solidFill>
                <a:prstClr val="black"/>
              </a:solidFill>
            </a:endParaRPr>
          </a:p>
        </p:txBody>
      </p:sp>
    </p:spTree>
    <p:extLst>
      <p:ext uri="{BB962C8B-B14F-4D97-AF65-F5344CB8AC3E}">
        <p14:creationId xmlns:p14="http://schemas.microsoft.com/office/powerpoint/2010/main" val="3249221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Credit guide for employees</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sp>
        <p:nvSpPr>
          <p:cNvPr id="4" name="Text Box 2"/>
          <p:cNvSpPr txBox="1">
            <a:spLocks noChangeArrowheads="1"/>
          </p:cNvSpPr>
          <p:nvPr/>
        </p:nvSpPr>
        <p:spPr bwMode="auto">
          <a:xfrm>
            <a:off x="0" y="995362"/>
            <a:ext cx="6137276" cy="549275"/>
          </a:xfrm>
          <a:prstGeom prst="rect">
            <a:avLst/>
          </a:prstGeom>
          <a:solidFill>
            <a:srgbClr val="4475A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rgbClr val="FFFFFF"/>
                </a:solidFill>
                <a:effectLst/>
                <a:latin typeface="Calibri" panose="020F0502020204030204" pitchFamily="34" charset="0"/>
              </a:rPr>
              <a:t> Universal Credit at work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9"/>
          <p:cNvSpPr txBox="1">
            <a:spLocks noChangeArrowheads="1"/>
          </p:cNvSpPr>
          <p:nvPr/>
        </p:nvSpPr>
        <p:spPr bwMode="auto">
          <a:xfrm>
            <a:off x="7321550" y="1012825"/>
            <a:ext cx="4572000" cy="1459442"/>
          </a:xfrm>
          <a:prstGeom prst="rect">
            <a:avLst/>
          </a:prstGeom>
          <a:solidFill>
            <a:srgbClr val="9DC3E6"/>
          </a:solidFill>
          <a:ln w="25400" algn="ctr">
            <a:solidFill>
              <a:srgbClr val="4475A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Case Study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Sarah lives in Worthing with her 2 children.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She works 20 hours per week while her youngest child attends nursey.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The family rent their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Sarah earns £750 per month and receives Universal Credit of £1,425 per month. </a:t>
            </a:r>
            <a:r>
              <a:rPr kumimoji="0" lang="en-GB" altLang="en-US" sz="1200" b="1" i="0" u="none" strike="noStrike" cap="none" normalizeH="0" baseline="0" dirty="0" smtClean="0">
                <a:ln>
                  <a:noFill/>
                </a:ln>
                <a:solidFill>
                  <a:srgbClr val="000000"/>
                </a:solidFill>
                <a:effectLst/>
                <a:latin typeface="Arial" panose="020B0604020202020204" pitchFamily="34" charset="0"/>
              </a:rPr>
              <a:t>Total monthly income £2175</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0"/>
          <p:cNvSpPr txBox="1">
            <a:spLocks noChangeArrowheads="1"/>
          </p:cNvSpPr>
          <p:nvPr/>
        </p:nvSpPr>
        <p:spPr bwMode="auto">
          <a:xfrm>
            <a:off x="7321550" y="2870430"/>
            <a:ext cx="4572000" cy="1532238"/>
          </a:xfrm>
          <a:prstGeom prst="rect">
            <a:avLst/>
          </a:prstGeom>
          <a:solidFill>
            <a:srgbClr val="9DC3E6"/>
          </a:solidFill>
          <a:ln w="25400" algn="ctr">
            <a:solidFill>
              <a:srgbClr val="4475A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Case Study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Fiona and John live in Lancing with their 2 children.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John works full time and Fiona works 10 hours per week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The family rent their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Their combined earnings are £2162 per month and they receive Universal Credit of £761.09 per month.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rgbClr val="000000"/>
                </a:solidFill>
                <a:effectLst/>
                <a:latin typeface="Arial" panose="020B0604020202020204" pitchFamily="34" charset="0"/>
              </a:rPr>
              <a:t>Total monthly income £2923.09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11"/>
          <p:cNvSpPr txBox="1">
            <a:spLocks noChangeArrowheads="1"/>
          </p:cNvSpPr>
          <p:nvPr/>
        </p:nvSpPr>
        <p:spPr bwMode="auto">
          <a:xfrm>
            <a:off x="7321550" y="4633331"/>
            <a:ext cx="4572000" cy="1936802"/>
          </a:xfrm>
          <a:prstGeom prst="rect">
            <a:avLst/>
          </a:prstGeom>
          <a:solidFill>
            <a:srgbClr val="9DC3E6"/>
          </a:solidFill>
          <a:ln w="25400" algn="ctr">
            <a:solidFill>
              <a:srgbClr val="4475A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Case Study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Dave is single and lives in Shoreham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He works a variable hour contract. Last month he worked 12 hours. This month he worked 25 hours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Dave rents his home.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Dave’s income last month was earnings of £170.25 and Universal Credit of £730.80. </a:t>
            </a:r>
            <a:r>
              <a:rPr kumimoji="0" lang="en-GB" altLang="en-US" sz="1200" b="1" i="0" u="none" strike="noStrike" cap="none" normalizeH="0" baseline="0" dirty="0" smtClean="0">
                <a:ln>
                  <a:noFill/>
                </a:ln>
                <a:solidFill>
                  <a:srgbClr val="000000"/>
                </a:solidFill>
                <a:effectLst/>
                <a:latin typeface="Arial" panose="020B0604020202020204" pitchFamily="34" charset="0"/>
              </a:rPr>
              <a:t>Total monthly income £901.05</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This month Dave has earned £354.69 and received Universal Credit of £614.61. </a:t>
            </a:r>
            <a:r>
              <a:rPr kumimoji="0" lang="en-GB" altLang="en-US" sz="1200" b="1" i="0" u="none" strike="noStrike" cap="none" normalizeH="0" baseline="0" dirty="0" smtClean="0">
                <a:ln>
                  <a:noFill/>
                </a:ln>
                <a:solidFill>
                  <a:srgbClr val="000000"/>
                </a:solidFill>
                <a:effectLst/>
                <a:latin typeface="Arial" panose="020B0604020202020204" pitchFamily="34" charset="0"/>
              </a:rPr>
              <a:t>Total income £969.30</a:t>
            </a:r>
            <a:endParaRPr kumimoji="0" lang="en-GB" altLang="en-US" sz="12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rgbClr val="000000"/>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3520"/>
          <a:stretch>
            <a:fillRect/>
          </a:stretch>
        </p:blipFill>
        <p:spPr bwMode="auto">
          <a:xfrm>
            <a:off x="2164052" y="1628331"/>
            <a:ext cx="3810055" cy="2465385"/>
          </a:xfrm>
          <a:prstGeom prst="rect">
            <a:avLst/>
          </a:prstGeom>
          <a:solidFill>
            <a:srgbClr val="99CCFF"/>
          </a:solidFill>
          <a:ln>
            <a:noFill/>
          </a:ln>
          <a:effectLst/>
          <a:extLst/>
        </p:spPr>
      </p:pic>
      <p:sp>
        <p:nvSpPr>
          <p:cNvPr id="10" name="Text Box 3"/>
          <p:cNvSpPr txBox="1">
            <a:spLocks noChangeArrowheads="1"/>
          </p:cNvSpPr>
          <p:nvPr/>
        </p:nvSpPr>
        <p:spPr bwMode="auto">
          <a:xfrm>
            <a:off x="358780" y="1682749"/>
            <a:ext cx="1958975" cy="725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Arial" panose="020B0604020202020204" pitchFamily="34" charset="0"/>
              </a:rPr>
              <a:t>Universal Credit is replacing…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 Box 5"/>
          <p:cNvSpPr txBox="1">
            <a:spLocks noChangeArrowheads="1"/>
          </p:cNvSpPr>
          <p:nvPr/>
        </p:nvSpPr>
        <p:spPr bwMode="auto">
          <a:xfrm>
            <a:off x="-22702" y="4149622"/>
            <a:ext cx="6137276" cy="457200"/>
          </a:xfrm>
          <a:prstGeom prst="rect">
            <a:avLst/>
          </a:prstGeom>
          <a:solidFill>
            <a:srgbClr val="4475A1"/>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smtClean="0">
                <a:ln>
                  <a:noFill/>
                </a:ln>
                <a:solidFill>
                  <a:srgbClr val="FFFFFF"/>
                </a:solidFill>
                <a:effectLst/>
                <a:latin typeface="Calibri" panose="020F0502020204030204" pitchFamily="34" charset="0"/>
              </a:rPr>
              <a:t> </a:t>
            </a:r>
            <a:r>
              <a:rPr kumimoji="0" lang="en-GB" altLang="en-US" sz="2400" b="1" i="0" u="none" strike="noStrike" cap="none" normalizeH="0" baseline="0" dirty="0" smtClean="0">
                <a:ln>
                  <a:noFill/>
                </a:ln>
                <a:solidFill>
                  <a:srgbClr val="FFFFFF"/>
                </a:solidFill>
                <a:effectLst/>
                <a:latin typeface="Calibri" panose="020F0502020204030204" pitchFamily="34" charset="0"/>
              </a:rPr>
              <a:t>Universal Credit Earnings Taper  </a:t>
            </a:r>
            <a:endParaRPr kumimoji="0" lang="en-GB" altLang="en-US" sz="2800" b="1"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Text Box 6"/>
          <p:cNvSpPr txBox="1">
            <a:spLocks noChangeArrowheads="1"/>
          </p:cNvSpPr>
          <p:nvPr/>
        </p:nvSpPr>
        <p:spPr bwMode="auto">
          <a:xfrm>
            <a:off x="358780" y="4739351"/>
            <a:ext cx="2534180" cy="2085312"/>
          </a:xfrm>
          <a:prstGeom prst="rect">
            <a:avLst/>
          </a:prstGeom>
          <a:solidFill>
            <a:srgbClr val="F3F3F3"/>
          </a:solidFill>
          <a:ln w="25400" algn="ctr">
            <a:solidFill>
              <a:srgbClr val="4475A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1D252D"/>
                </a:solidFill>
                <a:effectLst/>
                <a:latin typeface="Arial" panose="020B0604020202020204" pitchFamily="34" charset="0"/>
              </a:rPr>
              <a:t>For every £1 you earn over your </a:t>
            </a:r>
            <a:r>
              <a:rPr kumimoji="0" lang="en-GB" altLang="en-US" sz="1600" b="0" i="0" u="sng" strike="noStrike" cap="none" normalizeH="0" baseline="0" dirty="0" smtClean="0">
                <a:ln>
                  <a:noFill/>
                </a:ln>
                <a:solidFill>
                  <a:srgbClr val="085296"/>
                </a:solidFill>
                <a:effectLst/>
                <a:latin typeface="Arial" panose="020B0604020202020204" pitchFamily="34" charset="0"/>
              </a:rPr>
              <a:t>work allowance</a:t>
            </a:r>
            <a:r>
              <a:rPr kumimoji="0" lang="en-GB" altLang="en-US" sz="1600" b="0" i="0" u="none" strike="noStrike" cap="none" normalizeH="0" baseline="0" dirty="0" smtClean="0">
                <a:ln>
                  <a:noFill/>
                </a:ln>
                <a:solidFill>
                  <a:srgbClr val="1D252D"/>
                </a:solidFill>
                <a:effectLst/>
                <a:latin typeface="Arial" panose="020B0604020202020204" pitchFamily="34" charset="0"/>
              </a:rPr>
              <a:t>(if you are eligible for one) your Universal Credit will only be reduced by 63p</a:t>
            </a:r>
            <a:r>
              <a:rPr kumimoji="0" lang="en-GB" altLang="en-US" sz="2000" b="0" i="0" u="none" strike="noStrike" cap="none" normalizeH="0" baseline="0" dirty="0" smtClean="0">
                <a:ln>
                  <a:noFill/>
                </a:ln>
                <a:solidFill>
                  <a:srgbClr val="1D252D"/>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7" descr="universal-credit-infographic-coins[1]"/>
          <p:cNvPicPr>
            <a:picLocks noChangeAspect="1" noChangeArrowheads="1"/>
          </p:cNvPicPr>
          <p:nvPr/>
        </p:nvPicPr>
        <p:blipFill>
          <a:blip r:embed="rId3" cstate="print">
            <a:extLst>
              <a:ext uri="{28A0092B-C50C-407E-A947-70E740481C1C}">
                <a14:useLocalDpi xmlns:a14="http://schemas.microsoft.com/office/drawing/2010/main" val="0"/>
              </a:ext>
            </a:extLst>
          </a:blip>
          <a:srcRect l="7022" t="18777" r="7327" b="17404"/>
          <a:stretch>
            <a:fillRect/>
          </a:stretch>
        </p:blipFill>
        <p:spPr bwMode="auto">
          <a:xfrm>
            <a:off x="3623791" y="4697176"/>
            <a:ext cx="2476182" cy="1002586"/>
          </a:xfrm>
          <a:prstGeom prst="rect">
            <a:avLst/>
          </a:prstGeom>
          <a:noFill/>
          <a:ln w="25400" algn="ctr">
            <a:solidFill>
              <a:srgbClr val="4475A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 Box 8"/>
          <p:cNvSpPr txBox="1">
            <a:spLocks noChangeArrowheads="1"/>
          </p:cNvSpPr>
          <p:nvPr/>
        </p:nvSpPr>
        <p:spPr bwMode="auto">
          <a:xfrm>
            <a:off x="3661094" y="5853748"/>
            <a:ext cx="2476182" cy="1004252"/>
          </a:xfrm>
          <a:prstGeom prst="rect">
            <a:avLst/>
          </a:prstGeom>
          <a:solidFill>
            <a:srgbClr val="F3F3F3"/>
          </a:solidFill>
          <a:ln w="25400" algn="ctr">
            <a:solidFill>
              <a:srgbClr val="4475A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Arial" panose="020B0604020202020204" pitchFamily="34" charset="0"/>
              </a:rPr>
              <a:t>To see how much better off you could be on UC, go to Entitled To and use their </a:t>
            </a:r>
            <a:r>
              <a:rPr kumimoji="0" lang="en-GB" altLang="en-US" sz="1600" b="0" i="0" u="sng" strike="noStrike" cap="none" normalizeH="0" baseline="0" dirty="0" smtClean="0">
                <a:ln>
                  <a:noFill/>
                </a:ln>
                <a:solidFill>
                  <a:srgbClr val="085296"/>
                </a:solidFill>
                <a:effectLst/>
                <a:latin typeface="Arial" panose="020B0604020202020204" pitchFamily="34" charset="0"/>
              </a:rPr>
              <a:t>Benefits Calculator</a:t>
            </a:r>
            <a:r>
              <a:rPr kumimoji="0" lang="en-GB" altLang="en-US" sz="1600" b="0" i="0" u="none" strike="noStrike" cap="none" normalizeH="0" baseline="0" dirty="0" smtClean="0">
                <a:ln>
                  <a:noFill/>
                </a:ln>
                <a:solidFill>
                  <a:srgbClr val="000000"/>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47119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Sources of Information</a:t>
            </a:r>
            <a:endParaRPr lang="en-GB" sz="3200" dirty="0"/>
          </a:p>
        </p:txBody>
      </p:sp>
      <p:sp>
        <p:nvSpPr>
          <p:cNvPr id="3" name="Content Placeholder 2"/>
          <p:cNvSpPr>
            <a:spLocks noGrp="1"/>
          </p:cNvSpPr>
          <p:nvPr>
            <p:ph idx="1"/>
          </p:nvPr>
        </p:nvSpPr>
        <p:spPr/>
        <p:txBody>
          <a:bodyPr/>
          <a:lstStyle/>
          <a:p>
            <a:endParaRPr lang="en-GB" sz="2400" dirty="0" smtClean="0">
              <a:hlinkClick r:id="rId2"/>
            </a:endParaRPr>
          </a:p>
          <a:p>
            <a:r>
              <a:rPr lang="en-GB" sz="2400" dirty="0" smtClean="0">
                <a:hlinkClick r:id="rId2"/>
              </a:rPr>
              <a:t>Universal Credit - How it Helps Your Employees and Workers</a:t>
            </a:r>
            <a:r>
              <a:rPr lang="en-GB" sz="2400" dirty="0" smtClean="0"/>
              <a:t>  - information to help an employer answer any questions their employees may have</a:t>
            </a:r>
          </a:p>
          <a:p>
            <a:r>
              <a:rPr lang="en-GB" sz="2400" dirty="0" smtClean="0">
                <a:hlinkClick r:id="rId3"/>
              </a:rPr>
              <a:t>Understanding Universal Credit</a:t>
            </a:r>
            <a:r>
              <a:rPr lang="en-GB" sz="2400" dirty="0"/>
              <a:t> </a:t>
            </a:r>
            <a:r>
              <a:rPr lang="en-GB" sz="2400" dirty="0" smtClean="0"/>
              <a:t>– this new website has a section dedicated to employers</a:t>
            </a:r>
          </a:p>
          <a:p>
            <a:r>
              <a:rPr lang="en-GB" sz="2400" dirty="0"/>
              <a:t> </a:t>
            </a:r>
            <a:r>
              <a:rPr lang="en-GB" sz="2400" dirty="0" smtClean="0">
                <a:hlinkClick r:id="rId4"/>
              </a:rPr>
              <a:t>DWP's YouTube channel</a:t>
            </a:r>
            <a:r>
              <a:rPr lang="en-GB" sz="2400" dirty="0" smtClean="0"/>
              <a:t> - with sections on benefits, employment and pensions</a:t>
            </a:r>
          </a:p>
          <a:p>
            <a:r>
              <a:rPr lang="en-GB" sz="2400" dirty="0" smtClean="0">
                <a:hlinkClick r:id="rId5"/>
              </a:rPr>
              <a:t>Universal Credit For HR and payroll staff </a:t>
            </a:r>
            <a:r>
              <a:rPr lang="en-GB" sz="2400" dirty="0" smtClean="0"/>
              <a:t>– explains the changes and benefits Universal Credit brings for HR managers and payroll staff</a:t>
            </a:r>
            <a:endParaRPr lang="en-GB" sz="2400" dirty="0"/>
          </a:p>
          <a:p>
            <a:r>
              <a:rPr lang="en-GB" sz="2400" dirty="0" smtClean="0">
                <a:hlinkClick r:id="rId6"/>
              </a:rPr>
              <a:t>HMRC employer bulletins</a:t>
            </a:r>
            <a:r>
              <a:rPr lang="en-GB" sz="2400" dirty="0" smtClean="0"/>
              <a:t> – a bi-monthly bulletin giving employers up to date information on topics and issues which may affect them</a:t>
            </a:r>
            <a:endParaRPr lang="en-GB" sz="2400" dirty="0"/>
          </a:p>
        </p:txBody>
      </p:sp>
    </p:spTree>
    <p:extLst>
      <p:ext uri="{BB962C8B-B14F-4D97-AF65-F5344CB8AC3E}">
        <p14:creationId xmlns:p14="http://schemas.microsoft.com/office/powerpoint/2010/main" val="40384103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Apprenticeships</a:t>
            </a:r>
            <a:endParaRPr lang="en-GB" sz="3200" dirty="0"/>
          </a:p>
        </p:txBody>
      </p:sp>
      <p:sp>
        <p:nvSpPr>
          <p:cNvPr id="3" name="Content Placeholder 2"/>
          <p:cNvSpPr>
            <a:spLocks noGrp="1"/>
          </p:cNvSpPr>
          <p:nvPr>
            <p:ph idx="1"/>
          </p:nvPr>
        </p:nvSpPr>
        <p:spPr/>
        <p:txBody>
          <a:bodyPr/>
          <a:lstStyle/>
          <a:p>
            <a:r>
              <a:rPr lang="en-GB" sz="3200" dirty="0" smtClean="0"/>
              <a:t>   Apprenticeships </a:t>
            </a:r>
            <a:r>
              <a:rPr lang="en-GB" sz="3200" dirty="0"/>
              <a:t>have moved on from what they used to </a:t>
            </a:r>
            <a:r>
              <a:rPr lang="en-GB" sz="3200" dirty="0" smtClean="0"/>
              <a:t>be and </a:t>
            </a:r>
            <a:r>
              <a:rPr lang="en-GB" sz="3200" dirty="0"/>
              <a:t>are an exciting option for both apprentice and employer. </a:t>
            </a:r>
            <a:endParaRPr lang="en-GB" sz="3200" dirty="0" smtClean="0"/>
          </a:p>
          <a:p>
            <a:r>
              <a:rPr lang="en-GB" sz="3200" dirty="0" smtClean="0"/>
              <a:t>   You </a:t>
            </a:r>
            <a:r>
              <a:rPr lang="en-GB" sz="3200" dirty="0"/>
              <a:t>can now employ apprentices at all different levels, from school leavers to people that want to further their careers or change career direction completely. </a:t>
            </a:r>
            <a:endParaRPr lang="en-GB" sz="3200" dirty="0" smtClean="0"/>
          </a:p>
          <a:p>
            <a:r>
              <a:rPr lang="en-GB" sz="3200" dirty="0"/>
              <a:t> </a:t>
            </a:r>
            <a:r>
              <a:rPr lang="en-GB" sz="3200" dirty="0" smtClean="0"/>
              <a:t> An </a:t>
            </a:r>
            <a:r>
              <a:rPr lang="en-GB" sz="3200" dirty="0"/>
              <a:t>apprentice can be aged 16 or 100 plus! </a:t>
            </a:r>
          </a:p>
          <a:p>
            <a:pPr algn="ctr"/>
            <a:endParaRPr lang="en-GB" sz="5400" dirty="0" smtClean="0"/>
          </a:p>
        </p:txBody>
      </p:sp>
    </p:spTree>
    <p:extLst>
      <p:ext uri="{BB962C8B-B14F-4D97-AF65-F5344CB8AC3E}">
        <p14:creationId xmlns:p14="http://schemas.microsoft.com/office/powerpoint/2010/main" val="29183518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br>
              <a:rPr lang="en-GB" dirty="0" smtClean="0"/>
            </a:br>
            <a:endParaRPr lang="en-GB" dirty="0"/>
          </a:p>
        </p:txBody>
      </p:sp>
      <p:sp>
        <p:nvSpPr>
          <p:cNvPr id="3" name="Content Placeholder 2"/>
          <p:cNvSpPr>
            <a:spLocks noGrp="1"/>
          </p:cNvSpPr>
          <p:nvPr>
            <p:ph idx="1"/>
          </p:nvPr>
        </p:nvSpPr>
        <p:spPr/>
        <p:txBody>
          <a:bodyPr/>
          <a:lstStyle/>
          <a:p>
            <a:r>
              <a:rPr lang="en-GB" sz="2400" b="1" dirty="0"/>
              <a:t>The benefits to your organisation</a:t>
            </a:r>
            <a:endParaRPr lang="en-GB" sz="2400" dirty="0"/>
          </a:p>
          <a:p>
            <a:r>
              <a:rPr lang="en-GB" sz="2400" dirty="0" smtClean="0"/>
              <a:t>     </a:t>
            </a:r>
          </a:p>
          <a:p>
            <a:r>
              <a:rPr lang="en-GB" sz="2400" dirty="0"/>
              <a:t> </a:t>
            </a:r>
            <a:r>
              <a:rPr lang="en-GB" sz="2400" dirty="0" smtClean="0"/>
              <a:t>   Hiring </a:t>
            </a:r>
            <a:r>
              <a:rPr lang="en-GB" sz="2400" dirty="0"/>
              <a:t>an apprentice is a productive and effective way for any organisation to grow talent and develop a motivated, skilled and qualified workforce.</a:t>
            </a:r>
          </a:p>
          <a:p>
            <a:r>
              <a:rPr lang="en-GB" sz="2400" dirty="0" smtClean="0"/>
              <a:t>     </a:t>
            </a:r>
          </a:p>
          <a:p>
            <a:r>
              <a:rPr lang="en-GB" sz="2400" dirty="0"/>
              <a:t> </a:t>
            </a:r>
            <a:r>
              <a:rPr lang="en-GB" sz="2400" dirty="0" smtClean="0"/>
              <a:t>   86</a:t>
            </a:r>
            <a:r>
              <a:rPr lang="en-GB" sz="2400" dirty="0"/>
              <a:t>% of employers said apprenticeships developed skills relevant to their organisation and 78% reported improved productivity. </a:t>
            </a:r>
          </a:p>
        </p:txBody>
      </p:sp>
    </p:spTree>
    <p:extLst>
      <p:ext uri="{BB962C8B-B14F-4D97-AF65-F5344CB8AC3E}">
        <p14:creationId xmlns:p14="http://schemas.microsoft.com/office/powerpoint/2010/main" val="38719661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lstStyle/>
          <a:p>
            <a:r>
              <a:rPr lang="en-GB" sz="2000" b="1" dirty="0"/>
              <a:t>How much will it cost me?</a:t>
            </a:r>
          </a:p>
          <a:p>
            <a:r>
              <a:rPr lang="en-GB" sz="2000" dirty="0" smtClean="0"/>
              <a:t>    You </a:t>
            </a:r>
            <a:r>
              <a:rPr lang="en-GB" sz="2000" dirty="0"/>
              <a:t>can get help from the government to pay for apprenticeship training and assessment. The amount you get depends on whether you pay the apprenticeship levy or not. You will pay the apprenticeship levy if you're an employer with a pay bill more than £3 million each year. </a:t>
            </a:r>
          </a:p>
          <a:p>
            <a:r>
              <a:rPr lang="en-GB" sz="2000" b="1" dirty="0"/>
              <a:t>If you don't need to pay the apprenticeship levy</a:t>
            </a:r>
          </a:p>
          <a:p>
            <a:r>
              <a:rPr lang="en-GB" sz="2000" dirty="0" smtClean="0"/>
              <a:t>    As </a:t>
            </a:r>
            <a:r>
              <a:rPr lang="en-GB" sz="2000" dirty="0"/>
              <a:t>an employer who doesn’t pay the apprenticeship levy, you will need to pay the training provider directly for training your apprentices. </a:t>
            </a:r>
          </a:p>
          <a:p>
            <a:r>
              <a:rPr lang="en-GB" sz="2000" dirty="0" smtClean="0"/>
              <a:t>    You </a:t>
            </a:r>
            <a:r>
              <a:rPr lang="en-GB" sz="2000" dirty="0"/>
              <a:t>pay 5% towards the cost of training and assessing your apprentice. The government will pay the rest (95%) up to the </a:t>
            </a:r>
            <a:r>
              <a:rPr lang="en-GB" sz="2000" dirty="0" smtClean="0"/>
              <a:t>Funding Band Maximum. </a:t>
            </a:r>
            <a:r>
              <a:rPr lang="en-GB" sz="2000" dirty="0"/>
              <a:t>They’ll pay the funds directly to the training provider. </a:t>
            </a:r>
          </a:p>
          <a:p>
            <a:endParaRPr lang="en-GB" sz="2000" dirty="0"/>
          </a:p>
        </p:txBody>
      </p:sp>
    </p:spTree>
    <p:extLst>
      <p:ext uri="{BB962C8B-B14F-4D97-AF65-F5344CB8AC3E}">
        <p14:creationId xmlns:p14="http://schemas.microsoft.com/office/powerpoint/2010/main" val="23571933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graphicFrame>
        <p:nvGraphicFramePr>
          <p:cNvPr id="4" name="Content Placeholder 3"/>
          <p:cNvGraphicFramePr>
            <a:graphicFrameLocks noGrp="1"/>
          </p:cNvGraphicFramePr>
          <p:nvPr>
            <p:ph idx="1"/>
            <p:extLst/>
          </p:nvPr>
        </p:nvGraphicFramePr>
        <p:xfrm>
          <a:off x="609600" y="1320801"/>
          <a:ext cx="11055350" cy="2639344"/>
        </p:xfrm>
        <a:graphic>
          <a:graphicData uri="http://schemas.openxmlformats.org/drawingml/2006/table">
            <a:tbl>
              <a:tblPr/>
              <a:tblGrid>
                <a:gridCol w="5527675">
                  <a:extLst>
                    <a:ext uri="{9D8B030D-6E8A-4147-A177-3AD203B41FA5}">
                      <a16:colId xmlns:a16="http://schemas.microsoft.com/office/drawing/2014/main" val="2936571279"/>
                    </a:ext>
                  </a:extLst>
                </a:gridCol>
                <a:gridCol w="5527675">
                  <a:extLst>
                    <a:ext uri="{9D8B030D-6E8A-4147-A177-3AD203B41FA5}">
                      <a16:colId xmlns:a16="http://schemas.microsoft.com/office/drawing/2014/main" val="1018058067"/>
                    </a:ext>
                  </a:extLst>
                </a:gridCol>
              </a:tblGrid>
              <a:tr h="431236">
                <a:tc>
                  <a:txBody>
                    <a:bodyPr/>
                    <a:lstStyle/>
                    <a:p>
                      <a:r>
                        <a:rPr lang="en-GB" b="1" dirty="0" smtClean="0"/>
                        <a:t>Example</a:t>
                      </a:r>
                      <a:r>
                        <a:rPr lang="en-GB" b="1" baseline="0" dirty="0" smtClean="0"/>
                        <a:t> 1</a:t>
                      </a:r>
                    </a:p>
                    <a:p>
                      <a:endParaRPr lang="en-GB" dirty="0" smtClean="0"/>
                    </a:p>
                    <a:p>
                      <a:r>
                        <a:rPr lang="en-GB" dirty="0" smtClean="0"/>
                        <a:t>Financial </a:t>
                      </a:r>
                      <a:r>
                        <a:rPr lang="en-GB" dirty="0"/>
                        <a:t>services administrator</a:t>
                      </a:r>
                    </a:p>
                  </a:txBody>
                  <a:tcPr anchor="ctr">
                    <a:lnL>
                      <a:noFill/>
                    </a:lnL>
                    <a:lnR>
                      <a:noFill/>
                    </a:lnR>
                    <a:lnT>
                      <a:noFill/>
                    </a:lnT>
                    <a:lnB>
                      <a:noFill/>
                    </a:lnB>
                  </a:tcPr>
                </a:tc>
                <a:tc>
                  <a:txBody>
                    <a:bodyPr/>
                    <a:lstStyle/>
                    <a:p>
                      <a:endParaRPr lang="en-GB" dirty="0" smtClean="0"/>
                    </a:p>
                    <a:p>
                      <a:endParaRPr lang="en-GB" dirty="0" smtClean="0"/>
                    </a:p>
                    <a:p>
                      <a:r>
                        <a:rPr lang="en-GB" dirty="0" smtClean="0"/>
                        <a:t>Level </a:t>
                      </a:r>
                      <a:r>
                        <a:rPr lang="en-GB" dirty="0"/>
                        <a:t>3 </a:t>
                      </a:r>
                    </a:p>
                  </a:txBody>
                  <a:tcPr anchor="ctr">
                    <a:lnL>
                      <a:noFill/>
                    </a:lnL>
                    <a:lnR>
                      <a:noFill/>
                    </a:lnR>
                    <a:lnT>
                      <a:noFill/>
                    </a:lnT>
                    <a:lnB>
                      <a:noFill/>
                    </a:lnB>
                  </a:tcPr>
                </a:tc>
                <a:extLst>
                  <a:ext uri="{0D108BD9-81ED-4DB2-BD59-A6C34878D82A}">
                    <a16:rowId xmlns:a16="http://schemas.microsoft.com/office/drawing/2014/main" val="2272065414"/>
                  </a:ext>
                </a:extLst>
              </a:tr>
              <a:tr h="431236">
                <a:tc>
                  <a:txBody>
                    <a:bodyPr/>
                    <a:lstStyle/>
                    <a:p>
                      <a:r>
                        <a:rPr lang="en-GB" dirty="0"/>
                        <a:t>Funding band maximum</a:t>
                      </a:r>
                    </a:p>
                  </a:txBody>
                  <a:tcPr anchor="ctr">
                    <a:lnL>
                      <a:noFill/>
                    </a:lnL>
                    <a:lnR>
                      <a:noFill/>
                    </a:lnR>
                    <a:lnT>
                      <a:noFill/>
                    </a:lnT>
                    <a:lnB>
                      <a:noFill/>
                    </a:lnB>
                  </a:tcPr>
                </a:tc>
                <a:tc>
                  <a:txBody>
                    <a:bodyPr/>
                    <a:lstStyle/>
                    <a:p>
                      <a:r>
                        <a:rPr lang="en-GB" dirty="0"/>
                        <a:t>£12,000</a:t>
                      </a:r>
                    </a:p>
                  </a:txBody>
                  <a:tcPr anchor="ctr">
                    <a:lnL>
                      <a:noFill/>
                    </a:lnL>
                    <a:lnR>
                      <a:noFill/>
                    </a:lnR>
                    <a:lnT>
                      <a:noFill/>
                    </a:lnT>
                    <a:lnB>
                      <a:noFill/>
                    </a:lnB>
                  </a:tcPr>
                </a:tc>
                <a:extLst>
                  <a:ext uri="{0D108BD9-81ED-4DB2-BD59-A6C34878D82A}">
                    <a16:rowId xmlns:a16="http://schemas.microsoft.com/office/drawing/2014/main" val="1404353984"/>
                  </a:ext>
                </a:extLst>
              </a:tr>
              <a:tr h="431236">
                <a:tc>
                  <a:txBody>
                    <a:bodyPr/>
                    <a:lstStyle/>
                    <a:p>
                      <a:r>
                        <a:rPr lang="en-GB" dirty="0"/>
                        <a:t>Agreed price with training provider</a:t>
                      </a:r>
                    </a:p>
                  </a:txBody>
                  <a:tcPr anchor="ctr">
                    <a:lnL>
                      <a:noFill/>
                    </a:lnL>
                    <a:lnR>
                      <a:noFill/>
                    </a:lnR>
                    <a:lnT>
                      <a:noFill/>
                    </a:lnT>
                    <a:lnB>
                      <a:noFill/>
                    </a:lnB>
                  </a:tcPr>
                </a:tc>
                <a:tc>
                  <a:txBody>
                    <a:bodyPr/>
                    <a:lstStyle/>
                    <a:p>
                      <a:r>
                        <a:rPr lang="en-GB" dirty="0"/>
                        <a:t>£12,000</a:t>
                      </a:r>
                    </a:p>
                  </a:txBody>
                  <a:tcPr anchor="ctr">
                    <a:lnL>
                      <a:noFill/>
                    </a:lnL>
                    <a:lnR>
                      <a:noFill/>
                    </a:lnR>
                    <a:lnT>
                      <a:noFill/>
                    </a:lnT>
                    <a:lnB>
                      <a:noFill/>
                    </a:lnB>
                  </a:tcPr>
                </a:tc>
                <a:extLst>
                  <a:ext uri="{0D108BD9-81ED-4DB2-BD59-A6C34878D82A}">
                    <a16:rowId xmlns:a16="http://schemas.microsoft.com/office/drawing/2014/main" val="231610116"/>
                  </a:ext>
                </a:extLst>
              </a:tr>
              <a:tr h="431236">
                <a:tc>
                  <a:txBody>
                    <a:bodyPr/>
                    <a:lstStyle/>
                    <a:p>
                      <a:r>
                        <a:rPr lang="en-GB"/>
                        <a:t>The government will pay</a:t>
                      </a:r>
                    </a:p>
                  </a:txBody>
                  <a:tcPr anchor="ctr">
                    <a:lnL>
                      <a:noFill/>
                    </a:lnL>
                    <a:lnR>
                      <a:noFill/>
                    </a:lnR>
                    <a:lnT>
                      <a:noFill/>
                    </a:lnT>
                    <a:lnB>
                      <a:noFill/>
                    </a:lnB>
                  </a:tcPr>
                </a:tc>
                <a:tc>
                  <a:txBody>
                    <a:bodyPr/>
                    <a:lstStyle/>
                    <a:p>
                      <a:r>
                        <a:rPr lang="en-GB"/>
                        <a:t>£11,400</a:t>
                      </a:r>
                    </a:p>
                  </a:txBody>
                  <a:tcPr anchor="ctr">
                    <a:lnL>
                      <a:noFill/>
                    </a:lnL>
                    <a:lnR>
                      <a:noFill/>
                    </a:lnR>
                    <a:lnT>
                      <a:noFill/>
                    </a:lnT>
                    <a:lnB>
                      <a:noFill/>
                    </a:lnB>
                  </a:tcPr>
                </a:tc>
                <a:extLst>
                  <a:ext uri="{0D108BD9-81ED-4DB2-BD59-A6C34878D82A}">
                    <a16:rowId xmlns:a16="http://schemas.microsoft.com/office/drawing/2014/main" val="436957069"/>
                  </a:ext>
                </a:extLst>
              </a:tr>
              <a:tr h="431236">
                <a:tc>
                  <a:txBody>
                    <a:bodyPr/>
                    <a:lstStyle/>
                    <a:p>
                      <a:r>
                        <a:rPr lang="en-GB" dirty="0"/>
                        <a:t>Cost to you</a:t>
                      </a:r>
                    </a:p>
                  </a:txBody>
                  <a:tcPr anchor="ctr">
                    <a:lnL>
                      <a:noFill/>
                    </a:lnL>
                    <a:lnR>
                      <a:noFill/>
                    </a:lnR>
                    <a:lnT>
                      <a:noFill/>
                    </a:lnT>
                    <a:lnB>
                      <a:noFill/>
                    </a:lnB>
                  </a:tcPr>
                </a:tc>
                <a:tc>
                  <a:txBody>
                    <a:bodyPr/>
                    <a:lstStyle/>
                    <a:p>
                      <a:r>
                        <a:rPr lang="en-GB" dirty="0"/>
                        <a:t>£600</a:t>
                      </a:r>
                    </a:p>
                  </a:txBody>
                  <a:tcPr anchor="ctr">
                    <a:lnL>
                      <a:noFill/>
                    </a:lnL>
                    <a:lnR>
                      <a:noFill/>
                    </a:lnR>
                    <a:lnT>
                      <a:noFill/>
                    </a:lnT>
                    <a:lnB>
                      <a:noFill/>
                    </a:lnB>
                  </a:tcPr>
                </a:tc>
                <a:extLst>
                  <a:ext uri="{0D108BD9-81ED-4DB2-BD59-A6C34878D82A}">
                    <a16:rowId xmlns:a16="http://schemas.microsoft.com/office/drawing/2014/main" val="215236818"/>
                  </a:ext>
                </a:extLst>
              </a:tr>
            </a:tbl>
          </a:graphicData>
        </a:graphic>
      </p:graphicFrame>
      <p:graphicFrame>
        <p:nvGraphicFramePr>
          <p:cNvPr id="5" name="Table 4"/>
          <p:cNvGraphicFramePr>
            <a:graphicFrameLocks noGrp="1"/>
          </p:cNvGraphicFramePr>
          <p:nvPr>
            <p:extLst/>
          </p:nvPr>
        </p:nvGraphicFramePr>
        <p:xfrm>
          <a:off x="609600" y="4075289"/>
          <a:ext cx="11055350" cy="2560320"/>
        </p:xfrm>
        <a:graphic>
          <a:graphicData uri="http://schemas.openxmlformats.org/drawingml/2006/table">
            <a:tbl>
              <a:tblPr/>
              <a:tblGrid>
                <a:gridCol w="5527675">
                  <a:extLst>
                    <a:ext uri="{9D8B030D-6E8A-4147-A177-3AD203B41FA5}">
                      <a16:colId xmlns:a16="http://schemas.microsoft.com/office/drawing/2014/main" val="4252143124"/>
                    </a:ext>
                  </a:extLst>
                </a:gridCol>
                <a:gridCol w="5527675">
                  <a:extLst>
                    <a:ext uri="{9D8B030D-6E8A-4147-A177-3AD203B41FA5}">
                      <a16:colId xmlns:a16="http://schemas.microsoft.com/office/drawing/2014/main" val="186962655"/>
                    </a:ext>
                  </a:extLst>
                </a:gridCol>
              </a:tblGrid>
              <a:tr h="1115601">
                <a:tc>
                  <a:txBody>
                    <a:bodyPr/>
                    <a:lstStyle/>
                    <a:p>
                      <a:r>
                        <a:rPr lang="en-GB" b="1" dirty="0" smtClean="0"/>
                        <a:t>Example 2</a:t>
                      </a:r>
                    </a:p>
                    <a:p>
                      <a:endParaRPr lang="en-GB" dirty="0" smtClean="0"/>
                    </a:p>
                    <a:p>
                      <a:r>
                        <a:rPr lang="en-GB" dirty="0" smtClean="0"/>
                        <a:t>Rail Infrastructure</a:t>
                      </a:r>
                      <a:r>
                        <a:rPr lang="en-GB" baseline="0" dirty="0" smtClean="0"/>
                        <a:t> Operator</a:t>
                      </a:r>
                      <a:endParaRPr lang="en-GB" dirty="0" smtClean="0"/>
                    </a:p>
                    <a:p>
                      <a:endParaRPr lang="en-GB" dirty="0" smtClean="0"/>
                    </a:p>
                    <a:p>
                      <a:r>
                        <a:rPr lang="en-GB" dirty="0" smtClean="0"/>
                        <a:t>Funding </a:t>
                      </a:r>
                      <a:r>
                        <a:rPr lang="en-GB" dirty="0"/>
                        <a:t>band maximum</a:t>
                      </a:r>
                    </a:p>
                  </a:txBody>
                  <a:tcPr anchor="ctr">
                    <a:lnL>
                      <a:noFill/>
                    </a:lnL>
                    <a:lnR>
                      <a:noFill/>
                    </a:lnR>
                    <a:lnT>
                      <a:noFill/>
                    </a:lnT>
                    <a:lnB>
                      <a:noFill/>
                    </a:lnB>
                  </a:tcPr>
                </a:tc>
                <a:tc>
                  <a:txBody>
                    <a:bodyPr/>
                    <a:lstStyle/>
                    <a:p>
                      <a:endParaRPr lang="en-GB" dirty="0" smtClean="0"/>
                    </a:p>
                    <a:p>
                      <a:endParaRPr lang="en-GB" dirty="0" smtClean="0"/>
                    </a:p>
                    <a:p>
                      <a:r>
                        <a:rPr lang="en-GB" dirty="0" smtClean="0"/>
                        <a:t>Level 2</a:t>
                      </a:r>
                    </a:p>
                    <a:p>
                      <a:endParaRPr lang="en-GB" dirty="0" smtClean="0"/>
                    </a:p>
                    <a:p>
                      <a:r>
                        <a:rPr lang="en-GB" dirty="0" smtClean="0"/>
                        <a:t>£</a:t>
                      </a:r>
                      <a:r>
                        <a:rPr lang="en-GB" dirty="0"/>
                        <a:t>12,000</a:t>
                      </a:r>
                    </a:p>
                  </a:txBody>
                  <a:tcPr anchor="ctr">
                    <a:lnL>
                      <a:noFill/>
                    </a:lnL>
                    <a:lnR>
                      <a:noFill/>
                    </a:lnR>
                    <a:lnT>
                      <a:noFill/>
                    </a:lnT>
                    <a:lnB>
                      <a:noFill/>
                    </a:lnB>
                  </a:tcPr>
                </a:tc>
                <a:extLst>
                  <a:ext uri="{0D108BD9-81ED-4DB2-BD59-A6C34878D82A}">
                    <a16:rowId xmlns:a16="http://schemas.microsoft.com/office/drawing/2014/main" val="707207670"/>
                  </a:ext>
                </a:extLst>
              </a:tr>
              <a:tr h="328044">
                <a:tc>
                  <a:txBody>
                    <a:bodyPr/>
                    <a:lstStyle/>
                    <a:p>
                      <a:r>
                        <a:rPr lang="en-GB" dirty="0"/>
                        <a:t>Agreed price with training provider</a:t>
                      </a:r>
                    </a:p>
                  </a:txBody>
                  <a:tcPr anchor="ctr">
                    <a:lnL>
                      <a:noFill/>
                    </a:lnL>
                    <a:lnR>
                      <a:noFill/>
                    </a:lnR>
                    <a:lnT>
                      <a:noFill/>
                    </a:lnT>
                    <a:lnB>
                      <a:noFill/>
                    </a:lnB>
                  </a:tcPr>
                </a:tc>
                <a:tc>
                  <a:txBody>
                    <a:bodyPr/>
                    <a:lstStyle/>
                    <a:p>
                      <a:r>
                        <a:rPr lang="en-GB"/>
                        <a:t>£10,000</a:t>
                      </a:r>
                    </a:p>
                  </a:txBody>
                  <a:tcPr anchor="ctr">
                    <a:lnL>
                      <a:noFill/>
                    </a:lnL>
                    <a:lnR>
                      <a:noFill/>
                    </a:lnR>
                    <a:lnT>
                      <a:noFill/>
                    </a:lnT>
                    <a:lnB>
                      <a:noFill/>
                    </a:lnB>
                  </a:tcPr>
                </a:tc>
                <a:extLst>
                  <a:ext uri="{0D108BD9-81ED-4DB2-BD59-A6C34878D82A}">
                    <a16:rowId xmlns:a16="http://schemas.microsoft.com/office/drawing/2014/main" val="2081452790"/>
                  </a:ext>
                </a:extLst>
              </a:tr>
              <a:tr h="328044">
                <a:tc>
                  <a:txBody>
                    <a:bodyPr/>
                    <a:lstStyle/>
                    <a:p>
                      <a:r>
                        <a:rPr lang="en-GB"/>
                        <a:t>The government will pay</a:t>
                      </a:r>
                    </a:p>
                  </a:txBody>
                  <a:tcPr anchor="ctr">
                    <a:lnL>
                      <a:noFill/>
                    </a:lnL>
                    <a:lnR>
                      <a:noFill/>
                    </a:lnR>
                    <a:lnT>
                      <a:noFill/>
                    </a:lnT>
                    <a:lnB>
                      <a:noFill/>
                    </a:lnB>
                  </a:tcPr>
                </a:tc>
                <a:tc>
                  <a:txBody>
                    <a:bodyPr/>
                    <a:lstStyle/>
                    <a:p>
                      <a:r>
                        <a:rPr lang="en-GB"/>
                        <a:t>£9,500</a:t>
                      </a:r>
                    </a:p>
                  </a:txBody>
                  <a:tcPr anchor="ctr">
                    <a:lnL>
                      <a:noFill/>
                    </a:lnL>
                    <a:lnR>
                      <a:noFill/>
                    </a:lnR>
                    <a:lnT>
                      <a:noFill/>
                    </a:lnT>
                    <a:lnB>
                      <a:noFill/>
                    </a:lnB>
                  </a:tcPr>
                </a:tc>
                <a:extLst>
                  <a:ext uri="{0D108BD9-81ED-4DB2-BD59-A6C34878D82A}">
                    <a16:rowId xmlns:a16="http://schemas.microsoft.com/office/drawing/2014/main" val="2831812042"/>
                  </a:ext>
                </a:extLst>
              </a:tr>
              <a:tr h="328044">
                <a:tc>
                  <a:txBody>
                    <a:bodyPr/>
                    <a:lstStyle/>
                    <a:p>
                      <a:r>
                        <a:rPr lang="en-GB" dirty="0"/>
                        <a:t>Cost to you</a:t>
                      </a:r>
                    </a:p>
                  </a:txBody>
                  <a:tcPr anchor="ctr">
                    <a:lnL>
                      <a:noFill/>
                    </a:lnL>
                    <a:lnR>
                      <a:noFill/>
                    </a:lnR>
                    <a:lnT>
                      <a:noFill/>
                    </a:lnT>
                    <a:lnB>
                      <a:noFill/>
                    </a:lnB>
                  </a:tcPr>
                </a:tc>
                <a:tc>
                  <a:txBody>
                    <a:bodyPr/>
                    <a:lstStyle/>
                    <a:p>
                      <a:r>
                        <a:rPr lang="en-GB" dirty="0"/>
                        <a:t>£500</a:t>
                      </a:r>
                    </a:p>
                  </a:txBody>
                  <a:tcPr anchor="ctr">
                    <a:lnL>
                      <a:noFill/>
                    </a:lnL>
                    <a:lnR>
                      <a:noFill/>
                    </a:lnR>
                    <a:lnT>
                      <a:noFill/>
                    </a:lnT>
                    <a:lnB>
                      <a:noFill/>
                    </a:lnB>
                  </a:tcPr>
                </a:tc>
                <a:extLst>
                  <a:ext uri="{0D108BD9-81ED-4DB2-BD59-A6C34878D82A}">
                    <a16:rowId xmlns:a16="http://schemas.microsoft.com/office/drawing/2014/main" val="1091247640"/>
                  </a:ext>
                </a:extLst>
              </a:tr>
            </a:tbl>
          </a:graphicData>
        </a:graphic>
      </p:graphicFrame>
    </p:spTree>
    <p:extLst>
      <p:ext uri="{BB962C8B-B14F-4D97-AF65-F5344CB8AC3E}">
        <p14:creationId xmlns:p14="http://schemas.microsoft.com/office/powerpoint/2010/main" val="31415892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rgbClr val="1F4D78"/>
                </a:solidFill>
                <a:effectLst/>
                <a:latin typeface="Calibri Light" panose="020F0302020204030204" pitchFamily="34" charset="0"/>
                <a:ea typeface="Times New Roman" panose="02020603050405020304" pitchFamily="18" charset="0"/>
                <a:cs typeface="Times New Roman" panose="02020603050405020304" pitchFamily="18" charset="0"/>
              </a:rPr>
              <a:t>Example costs 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9" name="Content Placeholder 8"/>
          <p:cNvSpPr>
            <a:spLocks noGrp="1"/>
          </p:cNvSpPr>
          <p:nvPr>
            <p:ph idx="1"/>
          </p:nvPr>
        </p:nvSpPr>
        <p:spPr/>
        <p:txBody>
          <a:bodyPr/>
          <a:lstStyle/>
          <a:p>
            <a:r>
              <a:rPr lang="en-GB" sz="2000" b="1" dirty="0" smtClean="0"/>
              <a:t>Is an </a:t>
            </a:r>
            <a:r>
              <a:rPr lang="en-GB" sz="2000" b="1" dirty="0"/>
              <a:t>apprenticeship </a:t>
            </a:r>
            <a:r>
              <a:rPr lang="en-GB" sz="2000" b="1" dirty="0" smtClean="0"/>
              <a:t>right </a:t>
            </a:r>
            <a:r>
              <a:rPr lang="en-GB" sz="2000" b="1" dirty="0"/>
              <a:t>for my organisation?</a:t>
            </a:r>
          </a:p>
          <a:p>
            <a:endParaRPr lang="en-GB" sz="2000" dirty="0" smtClean="0"/>
          </a:p>
          <a:p>
            <a:r>
              <a:rPr lang="en-GB" sz="2000" dirty="0" smtClean="0"/>
              <a:t>Apprentices </a:t>
            </a:r>
            <a:r>
              <a:rPr lang="en-GB" sz="2000" dirty="0"/>
              <a:t>will spend at least 20% of their time on off-the-job training with your chosen training </a:t>
            </a:r>
            <a:r>
              <a:rPr lang="en-GB" sz="2000" dirty="0" smtClean="0"/>
              <a:t>provider.</a:t>
            </a:r>
          </a:p>
          <a:p>
            <a:r>
              <a:rPr lang="en-GB" sz="2000" dirty="0" smtClean="0"/>
              <a:t>Apprenticeships </a:t>
            </a:r>
            <a:r>
              <a:rPr lang="en-GB" sz="2000" dirty="0"/>
              <a:t>offer the opportunity to have a flexible, but structured training programme, that meet your organisation's needs. </a:t>
            </a:r>
          </a:p>
          <a:p>
            <a:r>
              <a:rPr lang="en-GB" sz="2000" dirty="0"/>
              <a:t>Apprentices must work towards an approved apprenticeship. Their training must last at least 1 year. </a:t>
            </a:r>
            <a:endParaRPr lang="en-GB" sz="2000" dirty="0" smtClean="0"/>
          </a:p>
          <a:p>
            <a:r>
              <a:rPr lang="en-GB" sz="2000" dirty="0"/>
              <a:t>You need to pay the apprentice a salary that doesn’t go below the minimum </a:t>
            </a:r>
            <a:r>
              <a:rPr lang="en-GB" sz="2000" dirty="0" smtClean="0"/>
              <a:t>wage.</a:t>
            </a:r>
            <a:endParaRPr lang="en-GB" sz="2000" dirty="0"/>
          </a:p>
          <a:p>
            <a:endParaRPr lang="en-GB" dirty="0"/>
          </a:p>
        </p:txBody>
      </p:sp>
    </p:spTree>
    <p:extLst>
      <p:ext uri="{BB962C8B-B14F-4D97-AF65-F5344CB8AC3E}">
        <p14:creationId xmlns:p14="http://schemas.microsoft.com/office/powerpoint/2010/main" val="25827933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lstStyle/>
          <a:p>
            <a:pPr algn="ctr"/>
            <a:r>
              <a:rPr lang="en-GB" sz="2800" b="1" dirty="0" smtClean="0"/>
              <a:t>Choose a </a:t>
            </a:r>
            <a:r>
              <a:rPr lang="en-GB" sz="2800" b="1" dirty="0"/>
              <a:t>training </a:t>
            </a:r>
            <a:r>
              <a:rPr lang="en-GB" sz="2800" b="1" dirty="0" smtClean="0"/>
              <a:t>provider </a:t>
            </a:r>
            <a:endParaRPr lang="en-GB" sz="2800" b="1" dirty="0"/>
          </a:p>
          <a:p>
            <a:pPr algn="ctr"/>
            <a:r>
              <a:rPr lang="en-GB" sz="2800" b="1" dirty="0" smtClean="0"/>
              <a:t>Finding </a:t>
            </a:r>
            <a:r>
              <a:rPr lang="en-GB" sz="2800" b="1" dirty="0"/>
              <a:t>the right apprentice for </a:t>
            </a:r>
            <a:r>
              <a:rPr lang="en-GB" sz="2800" b="1" dirty="0" smtClean="0"/>
              <a:t>you</a:t>
            </a:r>
          </a:p>
          <a:p>
            <a:pPr algn="ctr"/>
            <a:r>
              <a:rPr lang="en-GB" sz="2800" b="1" dirty="0" smtClean="0"/>
              <a:t>Preparing</a:t>
            </a:r>
          </a:p>
          <a:p>
            <a:pPr algn="ctr"/>
            <a:r>
              <a:rPr lang="en-GB" sz="2800" b="1" dirty="0" smtClean="0"/>
              <a:t>Monitoring</a:t>
            </a:r>
          </a:p>
          <a:p>
            <a:pPr algn="ctr"/>
            <a:r>
              <a:rPr lang="en-GB" sz="2800" b="1" dirty="0" smtClean="0"/>
              <a:t>Assessment</a:t>
            </a:r>
          </a:p>
          <a:p>
            <a:pPr algn="ctr"/>
            <a:r>
              <a:rPr lang="en-GB" sz="2800" b="1" dirty="0"/>
              <a:t>Certification </a:t>
            </a:r>
          </a:p>
          <a:p>
            <a:endParaRPr lang="en-GB" sz="1800" b="1" dirty="0" smtClean="0"/>
          </a:p>
          <a:p>
            <a:endParaRPr lang="en-GB" sz="1800" b="1" dirty="0"/>
          </a:p>
          <a:p>
            <a:endParaRPr lang="en-GB" sz="1800" b="1" dirty="0"/>
          </a:p>
          <a:p>
            <a:endParaRPr lang="en-GB" sz="1800" b="1" dirty="0"/>
          </a:p>
          <a:p>
            <a:endParaRPr lang="en-GB" sz="1800" b="1" dirty="0" smtClean="0"/>
          </a:p>
          <a:p>
            <a:endParaRPr lang="en-GB" sz="1800" b="1" dirty="0"/>
          </a:p>
          <a:p>
            <a:endParaRPr lang="en-GB" sz="1800" dirty="0" smtClean="0"/>
          </a:p>
          <a:p>
            <a:endParaRPr lang="en-GB" sz="1800" dirty="0"/>
          </a:p>
          <a:p>
            <a:endParaRPr lang="en-GB" dirty="0"/>
          </a:p>
        </p:txBody>
      </p:sp>
    </p:spTree>
    <p:extLst>
      <p:ext uri="{BB962C8B-B14F-4D97-AF65-F5344CB8AC3E}">
        <p14:creationId xmlns:p14="http://schemas.microsoft.com/office/powerpoint/2010/main" val="39806524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lstStyle/>
          <a:p>
            <a:pPr algn="ctr"/>
            <a:endParaRPr lang="en-GB" sz="3200" dirty="0" smtClean="0"/>
          </a:p>
          <a:p>
            <a:pPr algn="ctr"/>
            <a:r>
              <a:rPr lang="en-GB" sz="3200" dirty="0" smtClean="0"/>
              <a:t>If </a:t>
            </a:r>
            <a:r>
              <a:rPr lang="en-GB" sz="3200" dirty="0"/>
              <a:t>you have any questions, contact our employer helpline.</a:t>
            </a:r>
          </a:p>
          <a:p>
            <a:pPr algn="ctr"/>
            <a:r>
              <a:rPr lang="en-GB" sz="3200" b="1" dirty="0"/>
              <a:t>Apprenticeship employer helpline</a:t>
            </a:r>
          </a:p>
          <a:p>
            <a:pPr algn="ctr"/>
            <a:r>
              <a:rPr lang="en-GB" sz="3200" dirty="0" smtClean="0"/>
              <a:t>Telephone </a:t>
            </a:r>
            <a:r>
              <a:rPr lang="en-GB" sz="3200" dirty="0"/>
              <a:t>0800 0150 600 </a:t>
            </a:r>
            <a:endParaRPr lang="en-GB" sz="3200" dirty="0" smtClean="0"/>
          </a:p>
          <a:p>
            <a:pPr algn="ctr"/>
            <a:r>
              <a:rPr lang="en-GB" sz="3200" dirty="0" smtClean="0"/>
              <a:t>www.apprenticeships.gov.uk</a:t>
            </a:r>
            <a:endParaRPr lang="en-GB" sz="3200" dirty="0"/>
          </a:p>
          <a:p>
            <a:endParaRPr lang="en-GB" dirty="0"/>
          </a:p>
        </p:txBody>
      </p:sp>
    </p:spTree>
    <p:extLst>
      <p:ext uri="{BB962C8B-B14F-4D97-AF65-F5344CB8AC3E}">
        <p14:creationId xmlns:p14="http://schemas.microsoft.com/office/powerpoint/2010/main" val="34255723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Mentoring Circles</a:t>
            </a:r>
            <a:endParaRPr lang="en-GB" dirty="0"/>
          </a:p>
        </p:txBody>
      </p:sp>
      <p:sp>
        <p:nvSpPr>
          <p:cNvPr id="3" name="Content Placeholder 2"/>
          <p:cNvSpPr>
            <a:spLocks noGrp="1"/>
          </p:cNvSpPr>
          <p:nvPr>
            <p:ph idx="1"/>
          </p:nvPr>
        </p:nvSpPr>
        <p:spPr/>
        <p:txBody>
          <a:bodyPr/>
          <a:lstStyle/>
          <a:p>
            <a:r>
              <a:rPr lang="en-GB" sz="2800" dirty="0" smtClean="0"/>
              <a:t>   A </a:t>
            </a:r>
            <a:r>
              <a:rPr lang="en-GB" sz="2800" dirty="0"/>
              <a:t>Mentoring Circle is a type of action learning set, where mentees bring issues or challenges to the group and work and learn together, take action and reflect on outcomes with a focus on personal development. </a:t>
            </a:r>
            <a:endParaRPr lang="en-GB" sz="2800" dirty="0" smtClean="0"/>
          </a:p>
          <a:p>
            <a:r>
              <a:rPr lang="en-GB" sz="2800" dirty="0" smtClean="0"/>
              <a:t>   We </a:t>
            </a:r>
            <a:r>
              <a:rPr lang="en-GB" sz="2800" dirty="0"/>
              <a:t>know many young people do not have access to social capital, role models or inspiring employer mentors. This initiative bridges this gap bringing employers and mentees together. </a:t>
            </a:r>
          </a:p>
          <a:p>
            <a:endParaRPr lang="en-GB" dirty="0"/>
          </a:p>
        </p:txBody>
      </p:sp>
    </p:spTree>
    <p:extLst>
      <p:ext uri="{BB962C8B-B14F-4D97-AF65-F5344CB8AC3E}">
        <p14:creationId xmlns:p14="http://schemas.microsoft.com/office/powerpoint/2010/main" val="19989693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Universal Credit Full Service</a:t>
            </a:r>
          </a:p>
        </p:txBody>
      </p:sp>
      <p:sp>
        <p:nvSpPr>
          <p:cNvPr id="11" name="Rectangle 10"/>
          <p:cNvSpPr/>
          <p:nvPr/>
        </p:nvSpPr>
        <p:spPr>
          <a:xfrm>
            <a:off x="1991544" y="1124744"/>
            <a:ext cx="7632848" cy="369332"/>
          </a:xfrm>
          <a:prstGeom prst="rect">
            <a:avLst/>
          </a:prstGeom>
        </p:spPr>
        <p:txBody>
          <a:bodyPr wrap="square">
            <a:spAutoFit/>
          </a:bodyPr>
          <a:lstStyle/>
          <a:p>
            <a:r>
              <a:rPr lang="en-GB" dirty="0">
                <a:solidFill>
                  <a:srgbClr val="000000"/>
                </a:solidFill>
                <a:latin typeface="Arial"/>
              </a:rPr>
              <a:t>Universal Credit Full Service replaces the following benefits: </a:t>
            </a:r>
          </a:p>
        </p:txBody>
      </p:sp>
      <p:sp>
        <p:nvSpPr>
          <p:cNvPr id="5" name="TextBox 4"/>
          <p:cNvSpPr txBox="1"/>
          <p:nvPr/>
        </p:nvSpPr>
        <p:spPr>
          <a:xfrm>
            <a:off x="2351584" y="5661249"/>
            <a:ext cx="7636280" cy="1200329"/>
          </a:xfrm>
          <a:prstGeom prst="rect">
            <a:avLst/>
          </a:prstGeom>
          <a:noFill/>
        </p:spPr>
        <p:txBody>
          <a:bodyPr wrap="square" rtlCol="0">
            <a:spAutoFit/>
          </a:bodyPr>
          <a:lstStyle/>
          <a:p>
            <a:endParaRPr lang="en-GB" dirty="0">
              <a:solidFill>
                <a:srgbClr val="000000"/>
              </a:solidFill>
              <a:latin typeface="Arial"/>
            </a:endParaRPr>
          </a:p>
          <a:p>
            <a:r>
              <a:rPr lang="en-GB" altLang="en-US" dirty="0">
                <a:solidFill>
                  <a:srgbClr val="000000"/>
                </a:solidFill>
                <a:latin typeface="Arial" pitchFamily="34" charset="0"/>
              </a:rPr>
              <a:t/>
            </a:r>
            <a:br>
              <a:rPr lang="en-GB" altLang="en-US" dirty="0">
                <a:solidFill>
                  <a:srgbClr val="000000"/>
                </a:solidFill>
                <a:latin typeface="Arial" pitchFamily="34" charset="0"/>
              </a:rPr>
            </a:br>
            <a:endParaRPr lang="en-GB" dirty="0">
              <a:solidFill>
                <a:srgbClr val="000000"/>
              </a:solidFill>
              <a:latin typeface="Arial"/>
            </a:endParaRPr>
          </a:p>
          <a:p>
            <a:endParaRPr lang="en-GB" dirty="0">
              <a:solidFill>
                <a:srgbClr val="000000"/>
              </a:solidFill>
              <a:latin typeface="Arial"/>
            </a:endParaRPr>
          </a:p>
        </p:txBody>
      </p:sp>
      <p:graphicFrame>
        <p:nvGraphicFramePr>
          <p:cNvPr id="18" name="Diagram 17"/>
          <p:cNvGraphicFramePr/>
          <p:nvPr>
            <p:extLst/>
          </p:nvPr>
        </p:nvGraphicFramePr>
        <p:xfrm>
          <a:off x="1775520" y="1295658"/>
          <a:ext cx="8462500" cy="448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34278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Mentoring Circles</a:t>
            </a:r>
            <a:endParaRPr lang="en-GB" dirty="0"/>
          </a:p>
        </p:txBody>
      </p:sp>
      <p:sp>
        <p:nvSpPr>
          <p:cNvPr id="3" name="Content Placeholder 2"/>
          <p:cNvSpPr>
            <a:spLocks noGrp="1"/>
          </p:cNvSpPr>
          <p:nvPr>
            <p:ph idx="1"/>
          </p:nvPr>
        </p:nvSpPr>
        <p:spPr/>
        <p:txBody>
          <a:bodyPr/>
          <a:lstStyle/>
          <a:p>
            <a:endParaRPr lang="en-GB" sz="2400" b="1" u="sng" dirty="0" smtClean="0"/>
          </a:p>
          <a:p>
            <a:r>
              <a:rPr lang="en-GB" sz="2400" b="1" u="sng" dirty="0" smtClean="0"/>
              <a:t>What </a:t>
            </a:r>
            <a:r>
              <a:rPr lang="en-GB" sz="2400" b="1" u="sng" dirty="0"/>
              <a:t>is the Return on Investment for your Business to get involved?</a:t>
            </a:r>
            <a:endParaRPr lang="en-GB" sz="2400" dirty="0"/>
          </a:p>
          <a:p>
            <a:r>
              <a:rPr lang="en-GB" sz="2400" dirty="0" smtClean="0"/>
              <a:t>   Your </a:t>
            </a:r>
            <a:r>
              <a:rPr lang="en-GB" sz="2400" dirty="0"/>
              <a:t>Company is able to gain valuable insight into the barriers and challenges faced by young people, test out your attraction and recruitment processes and gain insight from jobseekers. An opportunity to make a difference to young people’s lives and tap into a diverse talented pool of jobseekers.</a:t>
            </a:r>
          </a:p>
          <a:p>
            <a:endParaRPr lang="en-GB" dirty="0"/>
          </a:p>
        </p:txBody>
      </p:sp>
    </p:spTree>
    <p:extLst>
      <p:ext uri="{BB962C8B-B14F-4D97-AF65-F5344CB8AC3E}">
        <p14:creationId xmlns:p14="http://schemas.microsoft.com/office/powerpoint/2010/main" val="18385274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Extra Help</a:t>
            </a:r>
            <a:endParaRPr lang="en-GB" sz="3200" dirty="0"/>
          </a:p>
        </p:txBody>
      </p:sp>
      <p:sp>
        <p:nvSpPr>
          <p:cNvPr id="3" name="Content Placeholder 2"/>
          <p:cNvSpPr>
            <a:spLocks noGrp="1"/>
          </p:cNvSpPr>
          <p:nvPr>
            <p:ph idx="1"/>
          </p:nvPr>
        </p:nvSpPr>
        <p:spPr>
          <a:xfrm>
            <a:off x="637504" y="1150939"/>
            <a:ext cx="11027448" cy="5553075"/>
          </a:xfrm>
        </p:spPr>
        <p:txBody>
          <a:bodyPr/>
          <a:lstStyle/>
          <a:p>
            <a:r>
              <a:rPr lang="en-GB" sz="1800" b="1" u="sng" dirty="0" smtClean="0"/>
              <a:t>Access to Work</a:t>
            </a:r>
          </a:p>
          <a:p>
            <a:pPr eaLnBrk="1" hangingPunct="1"/>
            <a:r>
              <a:rPr lang="en-GB" altLang="en-US" sz="1800" dirty="0" smtClean="0"/>
              <a:t>      Access </a:t>
            </a:r>
            <a:r>
              <a:rPr lang="en-GB" altLang="en-US" sz="1800" dirty="0"/>
              <a:t>to Work supports people with a health condition or disability and their employers</a:t>
            </a:r>
            <a:r>
              <a:rPr lang="en-GB" altLang="en-US" sz="1800" dirty="0" smtClean="0"/>
              <a:t>. It </a:t>
            </a:r>
            <a:r>
              <a:rPr lang="en-GB" altLang="en-US" sz="1800" dirty="0"/>
              <a:t>provides individual practical support and advice to help to overcome barriers to </a:t>
            </a:r>
            <a:r>
              <a:rPr lang="en-GB" altLang="en-US" sz="1800" dirty="0" smtClean="0"/>
              <a:t>work. It </a:t>
            </a:r>
            <a:r>
              <a:rPr lang="en-GB" altLang="en-US" sz="1800" dirty="0"/>
              <a:t>helps people with all types of disabilities including mental health </a:t>
            </a:r>
            <a:r>
              <a:rPr lang="en-GB" altLang="en-US" sz="1800" dirty="0" smtClean="0"/>
              <a:t>conditions. Grants </a:t>
            </a:r>
            <a:r>
              <a:rPr lang="en-GB" altLang="en-US" sz="1800" dirty="0"/>
              <a:t>may help with additional costs beyond “Reasonable Adjustments”.</a:t>
            </a:r>
          </a:p>
          <a:p>
            <a:r>
              <a:rPr lang="en-GB" sz="1800" b="1" dirty="0" smtClean="0"/>
              <a:t>From 1</a:t>
            </a:r>
            <a:r>
              <a:rPr lang="en-GB" sz="1800" b="1" baseline="30000" dirty="0" smtClean="0"/>
              <a:t>st</a:t>
            </a:r>
            <a:r>
              <a:rPr lang="en-GB" sz="1800" b="1" dirty="0" smtClean="0"/>
              <a:t> April 2019, up to £59,200 is available per year. What could it pay for?</a:t>
            </a:r>
          </a:p>
          <a:p>
            <a:pPr marL="342000" indent="-342000" eaLnBrk="1" hangingPunct="1">
              <a:lnSpc>
                <a:spcPct val="80000"/>
              </a:lnSpc>
              <a:buFont typeface="Arial" panose="020B0604020202020204" pitchFamily="34" charset="0"/>
              <a:buChar char="•"/>
              <a:defRPr/>
            </a:pPr>
            <a:r>
              <a:rPr lang="en-GB" altLang="en-US" sz="1800" dirty="0"/>
              <a:t>Special equipment or adaptations</a:t>
            </a:r>
          </a:p>
          <a:p>
            <a:pPr marL="342000" indent="-342000" eaLnBrk="1" hangingPunct="1">
              <a:lnSpc>
                <a:spcPct val="80000"/>
              </a:lnSpc>
              <a:buFont typeface="Arial" panose="020B0604020202020204" pitchFamily="34" charset="0"/>
              <a:buChar char="•"/>
              <a:defRPr/>
            </a:pPr>
            <a:r>
              <a:rPr lang="en-GB" altLang="en-US" sz="1800" dirty="0"/>
              <a:t>Taxis to work for those who can’t use public </a:t>
            </a:r>
            <a:r>
              <a:rPr lang="en-GB" altLang="en-US" sz="1800" dirty="0" smtClean="0"/>
              <a:t>transport</a:t>
            </a:r>
          </a:p>
          <a:p>
            <a:pPr marL="342000" indent="-342000" eaLnBrk="1" hangingPunct="1">
              <a:lnSpc>
                <a:spcPct val="80000"/>
              </a:lnSpc>
              <a:buFont typeface="Arial" panose="020B0604020202020204" pitchFamily="34" charset="0"/>
              <a:buChar char="•"/>
              <a:defRPr/>
            </a:pPr>
            <a:r>
              <a:rPr lang="en-GB" altLang="en-US" sz="1800" dirty="0" smtClean="0"/>
              <a:t>A </a:t>
            </a:r>
            <a:r>
              <a:rPr lang="en-GB" altLang="en-US" sz="1800" dirty="0"/>
              <a:t>support worker or job coach to help in the workplace</a:t>
            </a:r>
          </a:p>
          <a:p>
            <a:pPr marL="342000" indent="-342000" eaLnBrk="1" hangingPunct="1">
              <a:lnSpc>
                <a:spcPct val="80000"/>
              </a:lnSpc>
              <a:buFont typeface="Arial" panose="020B0604020202020204" pitchFamily="34" charset="0"/>
              <a:buChar char="•"/>
              <a:defRPr/>
            </a:pPr>
            <a:r>
              <a:rPr lang="en-GB" altLang="en-US" sz="1800" dirty="0"/>
              <a:t>A Mental Health Support Service (MHSS) for people who are absent from work or experiencing difficulties with their wellbeing</a:t>
            </a:r>
          </a:p>
          <a:p>
            <a:pPr marL="342000" indent="-342000" eaLnBrk="1" hangingPunct="1">
              <a:lnSpc>
                <a:spcPct val="80000"/>
              </a:lnSpc>
              <a:buFont typeface="Arial" panose="020B0604020202020204" pitchFamily="34" charset="0"/>
              <a:buChar char="•"/>
              <a:defRPr/>
            </a:pPr>
            <a:r>
              <a:rPr lang="en-GB" altLang="en-US" sz="1800" dirty="0"/>
              <a:t>Disability awareness training for work colleagues</a:t>
            </a:r>
          </a:p>
          <a:p>
            <a:pPr marL="342000" indent="-342000" eaLnBrk="1" hangingPunct="1">
              <a:lnSpc>
                <a:spcPct val="80000"/>
              </a:lnSpc>
              <a:buFont typeface="Arial" panose="020B0604020202020204" pitchFamily="34" charset="0"/>
              <a:buChar char="•"/>
              <a:defRPr/>
            </a:pPr>
            <a:r>
              <a:rPr lang="en-GB" altLang="en-US" sz="1800" dirty="0"/>
              <a:t>A communicator at a job interview or in the workplace</a:t>
            </a:r>
          </a:p>
          <a:p>
            <a:pPr marL="342000" indent="-342000" eaLnBrk="1" hangingPunct="1">
              <a:lnSpc>
                <a:spcPct val="80000"/>
              </a:lnSpc>
              <a:buFont typeface="Arial" panose="020B0604020202020204" pitchFamily="34" charset="0"/>
              <a:buChar char="•"/>
              <a:defRPr/>
            </a:pPr>
            <a:r>
              <a:rPr lang="en-GB" altLang="en-US" sz="1800" dirty="0"/>
              <a:t>The cost of moving equipment following a change in location or job</a:t>
            </a:r>
          </a:p>
          <a:p>
            <a:endParaRPr lang="en-GB" sz="1800" b="1" dirty="0"/>
          </a:p>
          <a:p>
            <a:endParaRPr lang="en-GB" sz="1800" b="1" u="sng" dirty="0"/>
          </a:p>
        </p:txBody>
      </p:sp>
    </p:spTree>
    <p:extLst>
      <p:ext uri="{BB962C8B-B14F-4D97-AF65-F5344CB8AC3E}">
        <p14:creationId xmlns:p14="http://schemas.microsoft.com/office/powerpoint/2010/main" val="14865298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Disability Confident</a:t>
            </a:r>
            <a:endParaRPr lang="en-GB" dirty="0"/>
          </a:p>
        </p:txBody>
      </p:sp>
      <p:sp>
        <p:nvSpPr>
          <p:cNvPr id="3" name="Content Placeholder 2"/>
          <p:cNvSpPr>
            <a:spLocks noGrp="1"/>
          </p:cNvSpPr>
          <p:nvPr>
            <p:ph idx="1"/>
          </p:nvPr>
        </p:nvSpPr>
        <p:spPr>
          <a:xfrm>
            <a:off x="609601" y="1150940"/>
            <a:ext cx="8675548" cy="4605484"/>
          </a:xfrm>
        </p:spPr>
        <p:txBody>
          <a:bodyPr/>
          <a:lstStyle/>
          <a:p>
            <a:endParaRPr lang="en-GB" sz="2400" dirty="0" smtClean="0"/>
          </a:p>
          <a:p>
            <a:r>
              <a:rPr lang="en-GB" sz="2400" dirty="0" smtClean="0"/>
              <a:t>The </a:t>
            </a:r>
            <a:r>
              <a:rPr lang="en-GB" sz="2400" dirty="0"/>
              <a:t>Disability Confident scheme supports employers to make the most of the skills and talents people with a disability, or long term health condition can bring to the workplace</a:t>
            </a:r>
            <a:r>
              <a:rPr lang="en-GB" sz="2400" dirty="0" smtClean="0"/>
              <a:t>.</a:t>
            </a:r>
            <a:endParaRPr lang="en-GB" sz="2400" dirty="0"/>
          </a:p>
          <a:p>
            <a:r>
              <a:rPr lang="en-GB" sz="2400" dirty="0"/>
              <a:t>Through Disability Confident, thousands of employers </a:t>
            </a:r>
            <a:r>
              <a:rPr lang="en-GB" sz="2400" dirty="0" smtClean="0"/>
              <a:t>are challenging attitudes towards disability.</a:t>
            </a:r>
            <a:endParaRPr lang="en-GB" sz="2400" dirty="0"/>
          </a:p>
          <a:p>
            <a:r>
              <a:rPr lang="en-GB" sz="2400" dirty="0" smtClean="0"/>
              <a:t>Being </a:t>
            </a:r>
            <a:r>
              <a:rPr lang="en-GB" sz="2400" dirty="0"/>
              <a:t>Disability Confident could help you discover someone your business just can’t do without</a:t>
            </a:r>
            <a:r>
              <a:rPr lang="en-GB" sz="2400" dirty="0" smtClean="0"/>
              <a:t>!</a:t>
            </a:r>
          </a:p>
          <a:p>
            <a:endParaRPr lang="en-GB" sz="2400" dirty="0"/>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7130" y="4946352"/>
            <a:ext cx="3172784" cy="1343984"/>
          </a:xfrm>
          <a:prstGeom prst="rect">
            <a:avLst/>
          </a:prstGeom>
        </p:spPr>
      </p:pic>
    </p:spTree>
    <p:extLst>
      <p:ext uri="{BB962C8B-B14F-4D97-AF65-F5344CB8AC3E}">
        <p14:creationId xmlns:p14="http://schemas.microsoft.com/office/powerpoint/2010/main" val="24259831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Any Questions?</a:t>
            </a:r>
            <a:endParaRPr lang="en-GB" sz="3200" dirty="0"/>
          </a:p>
        </p:txBody>
      </p:sp>
      <p:sp>
        <p:nvSpPr>
          <p:cNvPr id="3" name="Content Placeholder 2"/>
          <p:cNvSpPr>
            <a:spLocks noGrp="1"/>
          </p:cNvSpPr>
          <p:nvPr>
            <p:ph idx="1"/>
          </p:nvPr>
        </p:nvSpPr>
        <p:spPr/>
        <p:txBody>
          <a:bodyPr/>
          <a:lstStyle/>
          <a:p>
            <a:pPr algn="ctr"/>
            <a:endParaRPr lang="en-GB" sz="5400" dirty="0"/>
          </a:p>
          <a:p>
            <a:pPr algn="ctr"/>
            <a:r>
              <a:rPr lang="en-GB" sz="3200" dirty="0" smtClean="0"/>
              <a:t>Emma Wareham</a:t>
            </a:r>
          </a:p>
          <a:p>
            <a:pPr algn="ctr"/>
            <a:r>
              <a:rPr lang="en-GB" sz="3200" dirty="0" smtClean="0"/>
              <a:t>Coastal West Sussex Partnership Manager</a:t>
            </a:r>
          </a:p>
          <a:p>
            <a:pPr algn="ctr"/>
            <a:r>
              <a:rPr lang="en-GB" sz="3200" dirty="0" smtClean="0">
                <a:hlinkClick r:id="rId2"/>
              </a:rPr>
              <a:t>Emma.wareham@dwp.gov.uk</a:t>
            </a:r>
            <a:endParaRPr lang="en-GB" sz="3200" dirty="0" smtClean="0"/>
          </a:p>
          <a:p>
            <a:pPr algn="ctr"/>
            <a:r>
              <a:rPr lang="en-GB" sz="3200" smtClean="0"/>
              <a:t>07855319618</a:t>
            </a:r>
            <a:endParaRPr lang="en-GB" sz="3200" dirty="0" smtClean="0"/>
          </a:p>
        </p:txBody>
      </p:sp>
    </p:spTree>
    <p:extLst>
      <p:ext uri="{BB962C8B-B14F-4D97-AF65-F5344CB8AC3E}">
        <p14:creationId xmlns:p14="http://schemas.microsoft.com/office/powerpoint/2010/main" val="347051352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Universal Credit</a:t>
            </a:r>
            <a:endParaRPr lang="en-GB" sz="3200" dirty="0"/>
          </a:p>
        </p:txBody>
      </p:sp>
      <p:sp>
        <p:nvSpPr>
          <p:cNvPr id="3" name="Content Placeholder 2"/>
          <p:cNvSpPr>
            <a:spLocks noGrp="1"/>
          </p:cNvSpPr>
          <p:nvPr>
            <p:ph idx="1"/>
          </p:nvPr>
        </p:nvSpPr>
        <p:spPr>
          <a:xfrm>
            <a:off x="420190" y="2498272"/>
            <a:ext cx="6444341" cy="4689566"/>
          </a:xfrm>
        </p:spPr>
        <p:txBody>
          <a:bodyPr anchor="ctr" anchorCtr="0"/>
          <a:lstStyle/>
          <a:p>
            <a:pPr>
              <a:buFont typeface="Arial" panose="020B0604020202020204" pitchFamily="34" charset="0"/>
              <a:buChar char="•"/>
            </a:pPr>
            <a:r>
              <a:rPr lang="en-GB" sz="2400" dirty="0" smtClean="0"/>
              <a:t>helping </a:t>
            </a:r>
            <a:r>
              <a:rPr lang="en-GB" sz="2400" dirty="0"/>
              <a:t>make sure </a:t>
            </a:r>
            <a:r>
              <a:rPr lang="en-GB" sz="2400" dirty="0" smtClean="0"/>
              <a:t>people are </a:t>
            </a:r>
            <a:r>
              <a:rPr lang="en-GB" sz="2400" dirty="0"/>
              <a:t>always better off in work than on benefits</a:t>
            </a:r>
          </a:p>
          <a:p>
            <a:pPr>
              <a:buFont typeface="Arial" panose="020B0604020202020204" pitchFamily="34" charset="0"/>
              <a:buChar char="•"/>
            </a:pPr>
            <a:r>
              <a:rPr lang="en-GB" sz="2400" dirty="0" smtClean="0"/>
              <a:t>allowing part-time and short-term work to act as a stepping stone into work</a:t>
            </a:r>
          </a:p>
          <a:p>
            <a:pPr>
              <a:buFont typeface="Arial" panose="020B0604020202020204" pitchFamily="34" charset="0"/>
              <a:buChar char="•"/>
            </a:pPr>
            <a:r>
              <a:rPr lang="en-GB" sz="2400" dirty="0" smtClean="0"/>
              <a:t>enabling people </a:t>
            </a:r>
            <a:r>
              <a:rPr lang="en-GB" sz="2400" dirty="0"/>
              <a:t>to work more than 16 hours a week and still claim Universal Credit</a:t>
            </a:r>
          </a:p>
          <a:p>
            <a:pPr>
              <a:buFont typeface="Arial" panose="020B0604020202020204" pitchFamily="34" charset="0"/>
              <a:buChar char="•"/>
            </a:pPr>
            <a:r>
              <a:rPr lang="en-GB" sz="2400" dirty="0"/>
              <a:t>paying towards </a:t>
            </a:r>
            <a:r>
              <a:rPr lang="en-GB" sz="2400" dirty="0" smtClean="0"/>
              <a:t>registered </a:t>
            </a:r>
            <a:r>
              <a:rPr lang="en-GB" sz="2400" dirty="0"/>
              <a:t>childcare costs, giving </a:t>
            </a:r>
            <a:r>
              <a:rPr lang="en-GB" sz="2400" dirty="0" smtClean="0"/>
              <a:t>people more </a:t>
            </a:r>
            <a:r>
              <a:rPr lang="en-GB" sz="2400" dirty="0"/>
              <a:t>flexible working </a:t>
            </a:r>
            <a:r>
              <a:rPr lang="en-GB" sz="2400" dirty="0" smtClean="0"/>
              <a:t>hours</a:t>
            </a:r>
          </a:p>
          <a:p>
            <a:pPr marL="0" indent="0"/>
            <a:endParaRPr lang="en-GB" dirty="0"/>
          </a:p>
          <a:p>
            <a:endParaRPr lang="en-GB" dirty="0"/>
          </a:p>
        </p:txBody>
      </p:sp>
      <p:sp>
        <p:nvSpPr>
          <p:cNvPr id="6" name="TextBox 5"/>
          <p:cNvSpPr txBox="1"/>
          <p:nvPr/>
        </p:nvSpPr>
        <p:spPr>
          <a:xfrm>
            <a:off x="418073" y="1190810"/>
            <a:ext cx="9418320" cy="830997"/>
          </a:xfrm>
          <a:prstGeom prst="rect">
            <a:avLst/>
          </a:prstGeom>
          <a:noFill/>
        </p:spPr>
        <p:txBody>
          <a:bodyPr wrap="square" rtlCol="0">
            <a:spAutoFit/>
          </a:bodyPr>
          <a:lstStyle/>
          <a:p>
            <a:r>
              <a:rPr lang="en-GB" sz="2400" dirty="0"/>
              <a:t>Universal Credit is ‘opening up work’ and allowing access to a wider range of jobs by:</a:t>
            </a:r>
          </a:p>
        </p:txBody>
      </p:sp>
      <p:pic>
        <p:nvPicPr>
          <p:cNvPr id="4" name="Picture 3"/>
          <p:cNvPicPr>
            <a:picLocks noChangeAspect="1"/>
          </p:cNvPicPr>
          <p:nvPr/>
        </p:nvPicPr>
        <p:blipFill>
          <a:blip r:embed="rId3"/>
          <a:stretch>
            <a:fillRect/>
          </a:stretch>
        </p:blipFill>
        <p:spPr>
          <a:xfrm>
            <a:off x="6864532" y="2175387"/>
            <a:ext cx="5132310" cy="4249802"/>
          </a:xfrm>
          <a:prstGeom prst="rect">
            <a:avLst/>
          </a:prstGeom>
        </p:spPr>
      </p:pic>
    </p:spTree>
    <p:extLst>
      <p:ext uri="{BB962C8B-B14F-4D97-AF65-F5344CB8AC3E}">
        <p14:creationId xmlns:p14="http://schemas.microsoft.com/office/powerpoint/2010/main" val="14116092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Universal Credit</a:t>
            </a:r>
            <a:endParaRPr lang="en-GB" sz="3200" dirty="0"/>
          </a:p>
        </p:txBody>
      </p:sp>
      <p:sp>
        <p:nvSpPr>
          <p:cNvPr id="3" name="Content Placeholder 2"/>
          <p:cNvSpPr>
            <a:spLocks noGrp="1"/>
          </p:cNvSpPr>
          <p:nvPr>
            <p:ph idx="1"/>
          </p:nvPr>
        </p:nvSpPr>
        <p:spPr/>
        <p:txBody>
          <a:bodyPr anchor="ctr" anchorCtr="0"/>
          <a:lstStyle/>
          <a:p>
            <a:pPr marL="0"/>
            <a:r>
              <a:rPr lang="en-GB" sz="2400" dirty="0" smtClean="0"/>
              <a:t>Universal Credit </a:t>
            </a:r>
            <a:r>
              <a:rPr lang="en-GB" sz="2400" dirty="0"/>
              <a:t>has been designed to make the transition from benefits to work easier, and provide </a:t>
            </a:r>
            <a:r>
              <a:rPr lang="en-GB" sz="2400" dirty="0" smtClean="0"/>
              <a:t>better </a:t>
            </a:r>
            <a:r>
              <a:rPr lang="en-GB" sz="2400" dirty="0"/>
              <a:t>financial support to those claiming it. </a:t>
            </a:r>
          </a:p>
          <a:p>
            <a:pPr marL="0"/>
            <a:r>
              <a:rPr lang="en-GB" sz="2400" dirty="0" smtClean="0"/>
              <a:t>Whether</a:t>
            </a:r>
            <a:r>
              <a:rPr lang="en-GB" sz="2400" dirty="0"/>
              <a:t> </a:t>
            </a:r>
            <a:r>
              <a:rPr lang="en-GB" sz="2400" dirty="0" smtClean="0"/>
              <a:t>on </a:t>
            </a:r>
            <a:r>
              <a:rPr lang="en-GB" sz="2400" dirty="0"/>
              <a:t>a low income or out of w</a:t>
            </a:r>
            <a:r>
              <a:rPr lang="en-GB" sz="2400" dirty="0" smtClean="0"/>
              <a:t>ork</a:t>
            </a:r>
            <a:r>
              <a:rPr lang="en-GB" sz="2400" dirty="0"/>
              <a:t>, Universal </a:t>
            </a:r>
            <a:r>
              <a:rPr lang="en-GB" sz="2400" dirty="0" smtClean="0"/>
              <a:t>Credit encourages people to </a:t>
            </a:r>
            <a:r>
              <a:rPr lang="en-GB" sz="2400" dirty="0"/>
              <a:t>find a job or increase the hours </a:t>
            </a:r>
            <a:r>
              <a:rPr lang="en-GB" sz="2400" dirty="0" smtClean="0"/>
              <a:t>they work</a:t>
            </a:r>
            <a:r>
              <a:rPr lang="en-GB" sz="2400" dirty="0"/>
              <a:t>, and </a:t>
            </a:r>
            <a:r>
              <a:rPr lang="en-GB" sz="2400" dirty="0" smtClean="0"/>
              <a:t>they will get help from </a:t>
            </a:r>
            <a:r>
              <a:rPr lang="en-GB" sz="2400" dirty="0"/>
              <a:t>a work coach to </a:t>
            </a:r>
            <a:r>
              <a:rPr lang="en-GB" sz="2400" dirty="0" smtClean="0"/>
              <a:t>support them </a:t>
            </a:r>
            <a:r>
              <a:rPr lang="en-GB" sz="2400" dirty="0"/>
              <a:t>every step of the way</a:t>
            </a:r>
            <a:r>
              <a:rPr lang="en-GB" sz="2400" dirty="0" smtClean="0"/>
              <a:t>.</a:t>
            </a:r>
          </a:p>
          <a:p>
            <a:pPr marL="0"/>
            <a:r>
              <a:rPr lang="en-GB" sz="2400" dirty="0" smtClean="0"/>
              <a:t>Taking a job will always be worthwhile, regardless of whether it’s just a few hours per week or temporary.</a:t>
            </a:r>
          </a:p>
          <a:p>
            <a:pPr marL="0"/>
            <a:r>
              <a:rPr lang="en-GB" sz="2400" dirty="0"/>
              <a:t>When </a:t>
            </a:r>
            <a:r>
              <a:rPr lang="en-GB" sz="2400" dirty="0" smtClean="0"/>
              <a:t>someone starts </a:t>
            </a:r>
            <a:r>
              <a:rPr lang="en-GB" sz="2400" dirty="0"/>
              <a:t>work or </a:t>
            </a:r>
            <a:r>
              <a:rPr lang="en-GB" sz="2400" dirty="0" smtClean="0"/>
              <a:t>increases their </a:t>
            </a:r>
            <a:r>
              <a:rPr lang="en-GB" sz="2400" dirty="0"/>
              <a:t>hours, Universal Credit will top up </a:t>
            </a:r>
            <a:r>
              <a:rPr lang="en-GB" sz="2400" dirty="0" smtClean="0"/>
              <a:t>their </a:t>
            </a:r>
            <a:r>
              <a:rPr lang="en-GB" sz="2400" dirty="0"/>
              <a:t>earnings each month. It will gradually reduce as </a:t>
            </a:r>
            <a:r>
              <a:rPr lang="en-GB" sz="2400" dirty="0" smtClean="0"/>
              <a:t>their </a:t>
            </a:r>
            <a:r>
              <a:rPr lang="en-GB" sz="2400" dirty="0"/>
              <a:t>earnings increase. And if </a:t>
            </a:r>
            <a:r>
              <a:rPr lang="en-GB" sz="2400" dirty="0" smtClean="0"/>
              <a:t>the job </a:t>
            </a:r>
            <a:r>
              <a:rPr lang="en-GB" sz="2400" dirty="0"/>
              <a:t>ends, it’s easy to start </a:t>
            </a:r>
            <a:r>
              <a:rPr lang="en-GB" sz="2400" dirty="0" smtClean="0"/>
              <a:t>their </a:t>
            </a:r>
            <a:r>
              <a:rPr lang="en-GB" sz="2400" dirty="0"/>
              <a:t>Universal Credit payments again.</a:t>
            </a:r>
          </a:p>
          <a:p>
            <a:endParaRPr lang="en-GB" dirty="0"/>
          </a:p>
        </p:txBody>
      </p:sp>
    </p:spTree>
    <p:extLst>
      <p:ext uri="{BB962C8B-B14F-4D97-AF65-F5344CB8AC3E}">
        <p14:creationId xmlns:p14="http://schemas.microsoft.com/office/powerpoint/2010/main" val="30367327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Universal Credit Works for Employers</a:t>
            </a:r>
            <a:endParaRPr lang="en-GB" sz="3200" dirty="0"/>
          </a:p>
        </p:txBody>
      </p:sp>
      <p:pic>
        <p:nvPicPr>
          <p:cNvPr id="4" name="Content Placeholder 3">
            <a:hlinkClick r:id="rId3"/>
          </p:cNvPr>
          <p:cNvPicPr>
            <a:picLocks noGrp="1" noChangeAspect="1"/>
          </p:cNvPicPr>
          <p:nvPr>
            <p:ph idx="1"/>
          </p:nvPr>
        </p:nvPicPr>
        <p:blipFill rotWithShape="1">
          <a:blip r:embed="rId4"/>
          <a:srcRect l="3514" t="20066" r="34529" b="32406"/>
          <a:stretch/>
        </p:blipFill>
        <p:spPr>
          <a:xfrm>
            <a:off x="477217" y="1025014"/>
            <a:ext cx="11147301" cy="5710992"/>
          </a:xfrm>
          <a:prstGeom prst="rect">
            <a:avLst/>
          </a:prstGeom>
        </p:spPr>
      </p:pic>
    </p:spTree>
    <p:extLst>
      <p:ext uri="{BB962C8B-B14F-4D97-AF65-F5344CB8AC3E}">
        <p14:creationId xmlns:p14="http://schemas.microsoft.com/office/powerpoint/2010/main" val="22182960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Flexibility</a:t>
            </a:r>
            <a:endParaRPr lang="en-GB"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7831" y="1084647"/>
            <a:ext cx="6320905" cy="3310449"/>
          </a:xfrm>
        </p:spPr>
      </p:pic>
      <p:sp>
        <p:nvSpPr>
          <p:cNvPr id="6" name="TextBox 5"/>
          <p:cNvSpPr txBox="1"/>
          <p:nvPr/>
        </p:nvSpPr>
        <p:spPr>
          <a:xfrm>
            <a:off x="607484" y="4638368"/>
            <a:ext cx="11205974" cy="1754326"/>
          </a:xfrm>
          <a:prstGeom prst="rect">
            <a:avLst/>
          </a:prstGeom>
          <a:noFill/>
        </p:spPr>
        <p:txBody>
          <a:bodyPr wrap="square" rtlCol="0">
            <a:spAutoFit/>
          </a:bodyPr>
          <a:lstStyle/>
          <a:p>
            <a:r>
              <a:rPr lang="en-GB" dirty="0"/>
              <a:t>Universal Credit helps you manage natural peaks and troughs within your business by allowing your workforce to be able to </a:t>
            </a:r>
            <a:r>
              <a:rPr lang="en-GB" dirty="0" smtClean="0"/>
              <a:t>:</a:t>
            </a:r>
          </a:p>
          <a:p>
            <a:endParaRPr lang="en-GB" dirty="0"/>
          </a:p>
          <a:p>
            <a:pPr marL="285750" indent="-285750">
              <a:buFont typeface="Wingdings" panose="05000000000000000000" pitchFamily="2" charset="2"/>
              <a:buChar char="v"/>
            </a:pPr>
            <a:r>
              <a:rPr lang="en-GB" dirty="0"/>
              <a:t> </a:t>
            </a:r>
            <a:r>
              <a:rPr lang="en-GB" dirty="0" smtClean="0"/>
              <a:t>Be </a:t>
            </a:r>
            <a:r>
              <a:rPr lang="en-GB" dirty="0"/>
              <a:t>flexible about their </a:t>
            </a:r>
            <a:r>
              <a:rPr lang="en-GB" dirty="0" smtClean="0"/>
              <a:t>hours, able to take on overtime or extra shifts </a:t>
            </a:r>
            <a:r>
              <a:rPr lang="en-GB" dirty="0"/>
              <a:t>– UC will adjust automatically helping you avoid recruiting and training new </a:t>
            </a:r>
            <a:r>
              <a:rPr lang="en-GB" dirty="0" smtClean="0"/>
              <a:t>staff</a:t>
            </a:r>
          </a:p>
          <a:p>
            <a:pPr marL="285750" indent="-285750">
              <a:buFont typeface="Wingdings" panose="05000000000000000000" pitchFamily="2" charset="2"/>
              <a:buChar char="v"/>
            </a:pPr>
            <a:r>
              <a:rPr lang="en-GB" dirty="0" smtClean="0"/>
              <a:t>Increase </a:t>
            </a:r>
            <a:r>
              <a:rPr lang="en-GB" dirty="0"/>
              <a:t>to full-time </a:t>
            </a:r>
            <a:r>
              <a:rPr lang="en-GB" dirty="0" smtClean="0"/>
              <a:t>hours, </a:t>
            </a:r>
            <a:r>
              <a:rPr lang="en-GB" dirty="0"/>
              <a:t>for example over the busy Christmas period</a:t>
            </a:r>
          </a:p>
        </p:txBody>
      </p:sp>
    </p:spTree>
    <p:extLst>
      <p:ext uri="{BB962C8B-B14F-4D97-AF65-F5344CB8AC3E}">
        <p14:creationId xmlns:p14="http://schemas.microsoft.com/office/powerpoint/2010/main" val="215308036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Reporting Earnings</a:t>
            </a:r>
            <a:endParaRPr lang="en-GB" sz="3200" dirty="0"/>
          </a:p>
        </p:txBody>
      </p:sp>
      <p:sp>
        <p:nvSpPr>
          <p:cNvPr id="3" name="Content Placeholder 2"/>
          <p:cNvSpPr>
            <a:spLocks noGrp="1"/>
          </p:cNvSpPr>
          <p:nvPr>
            <p:ph idx="1"/>
          </p:nvPr>
        </p:nvSpPr>
        <p:spPr>
          <a:xfrm>
            <a:off x="3187338" y="1915296"/>
            <a:ext cx="8745403" cy="1524000"/>
          </a:xfrm>
        </p:spPr>
        <p:txBody>
          <a:bodyPr/>
          <a:lstStyle/>
          <a:p>
            <a:pPr marL="0"/>
            <a:r>
              <a:rPr lang="en-GB" sz="2400" dirty="0"/>
              <a:t>Because Universal Credit uses the existing PAYE real-time information that you already send to HMRC, Universal Credit payments adjust automatically without claimants needing to do anything. And it won’t add to your business </a:t>
            </a:r>
            <a:r>
              <a:rPr lang="en-GB" sz="2400" dirty="0" smtClean="0"/>
              <a:t>costs. </a:t>
            </a:r>
            <a:endParaRPr lang="en-GB" sz="2400" dirty="0"/>
          </a:p>
          <a:p>
            <a:endParaRPr lang="en-GB" sz="1800" dirty="0"/>
          </a:p>
        </p:txBody>
      </p:sp>
      <p:pic>
        <p:nvPicPr>
          <p:cNvPr id="4" name="Picture 3"/>
          <p:cNvPicPr>
            <a:picLocks noChangeAspect="1"/>
          </p:cNvPicPr>
          <p:nvPr/>
        </p:nvPicPr>
        <p:blipFill>
          <a:blip r:embed="rId2"/>
          <a:stretch>
            <a:fillRect/>
          </a:stretch>
        </p:blipFill>
        <p:spPr>
          <a:xfrm>
            <a:off x="397328" y="1915296"/>
            <a:ext cx="2514600" cy="1524000"/>
          </a:xfrm>
          <a:prstGeom prst="rect">
            <a:avLst/>
          </a:prstGeom>
        </p:spPr>
      </p:pic>
      <p:pic>
        <p:nvPicPr>
          <p:cNvPr id="6" name="Picture 5"/>
          <p:cNvPicPr>
            <a:picLocks noChangeAspect="1"/>
          </p:cNvPicPr>
          <p:nvPr/>
        </p:nvPicPr>
        <p:blipFill>
          <a:blip r:embed="rId3"/>
          <a:stretch>
            <a:fillRect/>
          </a:stretch>
        </p:blipFill>
        <p:spPr>
          <a:xfrm>
            <a:off x="8732520" y="3572282"/>
            <a:ext cx="2530247" cy="2530247"/>
          </a:xfrm>
          <a:prstGeom prst="rect">
            <a:avLst/>
          </a:prstGeom>
        </p:spPr>
      </p:pic>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3488506" y="3771086"/>
              <a:ext cx="3240" cy="1440"/>
            </p14:xfrm>
          </p:contentPart>
        </mc:Choice>
        <mc:Fallback xmlns="">
          <p:pic>
            <p:nvPicPr>
              <p:cNvPr id="19" name="Ink 18"/>
              <p:cNvPicPr/>
              <p:nvPr/>
            </p:nvPicPr>
            <p:blipFill>
              <a:blip r:embed="rId5"/>
              <a:stretch>
                <a:fillRect/>
              </a:stretch>
            </p:blipFill>
            <p:spPr>
              <a:xfrm>
                <a:off x="3481666" y="3763526"/>
                <a:ext cx="18360" cy="17280"/>
              </a:xfrm>
              <a:prstGeom prst="rect">
                <a:avLst/>
              </a:prstGeom>
            </p:spPr>
          </p:pic>
        </mc:Fallback>
      </mc:AlternateContent>
      <p:sp>
        <p:nvSpPr>
          <p:cNvPr id="7" name="TextBox 6"/>
          <p:cNvSpPr txBox="1"/>
          <p:nvPr/>
        </p:nvSpPr>
        <p:spPr>
          <a:xfrm>
            <a:off x="1386348" y="4247535"/>
            <a:ext cx="6577781" cy="1938992"/>
          </a:xfrm>
          <a:prstGeom prst="rect">
            <a:avLst/>
          </a:prstGeom>
          <a:noFill/>
        </p:spPr>
        <p:txBody>
          <a:bodyPr wrap="square" rtlCol="0">
            <a:spAutoFit/>
          </a:bodyPr>
          <a:lstStyle/>
          <a:p>
            <a:r>
              <a:rPr lang="en-GB" sz="2400" dirty="0"/>
              <a:t>The PAYE information you send to HMRC is forwarded to DWP to be taken into account when calculating a claimant’s next Universal Credit </a:t>
            </a:r>
            <a:r>
              <a:rPr lang="en-GB" sz="2400" dirty="0" smtClean="0"/>
              <a:t>payment. This means it is vital the information submitted is accurate and on time.</a:t>
            </a:r>
            <a:endParaRPr lang="en-GB" sz="2400" dirty="0"/>
          </a:p>
        </p:txBody>
      </p:sp>
    </p:spTree>
    <p:extLst>
      <p:ext uri="{BB962C8B-B14F-4D97-AF65-F5344CB8AC3E}">
        <p14:creationId xmlns:p14="http://schemas.microsoft.com/office/powerpoint/2010/main" val="26474386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Recruitment</a:t>
            </a:r>
            <a:endParaRPr lang="en-GB" sz="3200" dirty="0"/>
          </a:p>
        </p:txBody>
      </p:sp>
      <p:sp>
        <p:nvSpPr>
          <p:cNvPr id="3" name="Content Placeholder 2"/>
          <p:cNvSpPr>
            <a:spLocks noGrp="1"/>
          </p:cNvSpPr>
          <p:nvPr>
            <p:ph idx="1"/>
          </p:nvPr>
        </p:nvSpPr>
        <p:spPr/>
        <p:txBody>
          <a:bodyPr/>
          <a:lstStyle/>
          <a:p>
            <a:endParaRPr lang="en-GB" sz="2400" dirty="0" smtClean="0"/>
          </a:p>
          <a:p>
            <a:r>
              <a:rPr lang="en-GB" sz="2400" dirty="0" smtClean="0"/>
              <a:t>Universal </a:t>
            </a:r>
            <a:r>
              <a:rPr lang="en-GB" sz="2400" dirty="0"/>
              <a:t>Credit helps you in your recruitment process because it:</a:t>
            </a:r>
          </a:p>
          <a:p>
            <a:pPr>
              <a:buFont typeface="Wingdings" panose="05000000000000000000" pitchFamily="2" charset="2"/>
              <a:buChar char="v"/>
            </a:pPr>
            <a:r>
              <a:rPr lang="en-GB" sz="2400" dirty="0"/>
              <a:t>provides better prepared applicants – jobseekers will receive job preparation, digital and budgeting skills and will be financially more ready for the world of work, coming from a monthly payment </a:t>
            </a:r>
            <a:r>
              <a:rPr lang="en-GB" sz="2400" dirty="0" smtClean="0"/>
              <a:t>system</a:t>
            </a:r>
          </a:p>
          <a:p>
            <a:pPr>
              <a:buFont typeface="Wingdings" panose="05000000000000000000" pitchFamily="2" charset="2"/>
              <a:buChar char="v"/>
            </a:pPr>
            <a:r>
              <a:rPr lang="en-GB" sz="2400" dirty="0" smtClean="0"/>
              <a:t>Work coaches in Jobcentres will continue to encourage people to increase their hours or responsibilities</a:t>
            </a:r>
            <a:endParaRPr lang="en-GB" sz="2400" dirty="0"/>
          </a:p>
          <a:p>
            <a:pPr>
              <a:buFont typeface="Wingdings" panose="05000000000000000000" pitchFamily="2" charset="2"/>
              <a:buChar char="v"/>
            </a:pPr>
            <a:r>
              <a:rPr lang="en-GB" sz="2400" dirty="0"/>
              <a:t>provides a wider pool of applicants – Universal Credit claimants will be more open to short-term, part-time or irregular </a:t>
            </a:r>
            <a:r>
              <a:rPr lang="en-GB" sz="2400" dirty="0" smtClean="0"/>
              <a:t>work</a:t>
            </a:r>
          </a:p>
          <a:p>
            <a:endParaRPr lang="en-GB" dirty="0"/>
          </a:p>
        </p:txBody>
      </p:sp>
    </p:spTree>
    <p:extLst>
      <p:ext uri="{BB962C8B-B14F-4D97-AF65-F5344CB8AC3E}">
        <p14:creationId xmlns:p14="http://schemas.microsoft.com/office/powerpoint/2010/main" val="28857042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Universal Credit can help your business</a:t>
            </a:r>
            <a:endParaRPr lang="en-GB"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43509" y="988702"/>
            <a:ext cx="8285096" cy="5860776"/>
          </a:xfrm>
        </p:spPr>
      </p:pic>
    </p:spTree>
    <p:extLst>
      <p:ext uri="{BB962C8B-B14F-4D97-AF65-F5344CB8AC3E}">
        <p14:creationId xmlns:p14="http://schemas.microsoft.com/office/powerpoint/2010/main" val="409667063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54411807\LOCALS~1\Temp\articulate\presenter\imgtemp\NotunJU8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54411807\LOCALS~1\Temp\articulate\presenter\imgtemp\NotunJU8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54411807\LOCALS~1\Temp\articulate\presenter\imgtemp\NotunJU8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54411807\LOCALS~1\Temp\articulate\presenter\imgtemp\NotunJU8_files\slide0001_image001.png"/>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al_credit_template_new">
  <a:themeElements>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al_credit_template_new">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al_credit_template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al_credit_template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al_credit_template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al_credit_template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al_credit_template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al_credit_template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al_credit_template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al_credit_template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al_credit_template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al_credit_template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al_credit_template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iversal_credit_template_new">
  <a:themeElements>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al_credit_template_new">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al_credit_template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al_credit_template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al_credit_template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al_credit_template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al_credit_template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al_credit_template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al_credit_template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al_credit_template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al_credit_template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al_credit_template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al_credit_template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niversal_credit_template_new">
  <a:themeElements>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al_credit_template_new">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al_credit_template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al_credit_template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al_credit_template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al_credit_template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al_credit_template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al_credit_template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al_credit_template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al_credit_template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al_credit_template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al_credit_template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al_credit_template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F111BD4C62004EA786E5FDAB22FC76" ma:contentTypeVersion="8" ma:contentTypeDescription="Create a new document." ma:contentTypeScope="" ma:versionID="defddf4eb0445fdbb09c1e33f019a0cc">
  <xsd:schema xmlns:xsd="http://www.w3.org/2001/XMLSchema" xmlns:xs="http://www.w3.org/2001/XMLSchema" xmlns:p="http://schemas.microsoft.com/office/2006/metadata/properties" xmlns:ns2="990a1cbd-3483-47c2-a144-89202a48f9df" targetNamespace="http://schemas.microsoft.com/office/2006/metadata/properties" ma:root="true" ma:fieldsID="b86bc3f1ae754796bf6ed701b1063151" ns2:_="">
    <xsd:import namespace="990a1cbd-3483-47c2-a144-89202a48f9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a1cbd-3483-47c2-a144-89202a48f9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8C6F8-263C-4AA5-8BD8-81D071A68CDA}"/>
</file>

<file path=customXml/itemProps2.xml><?xml version="1.0" encoding="utf-8"?>
<ds:datastoreItem xmlns:ds="http://schemas.openxmlformats.org/officeDocument/2006/customXml" ds:itemID="{FEAE1561-F5C5-4F96-A299-332025593E7B}"/>
</file>

<file path=customXml/itemProps3.xml><?xml version="1.0" encoding="utf-8"?>
<ds:datastoreItem xmlns:ds="http://schemas.openxmlformats.org/officeDocument/2006/customXml" ds:itemID="{868F90FE-CC07-4C96-8207-4F3A7F7534B3}"/>
</file>

<file path=docProps/app.xml><?xml version="1.0" encoding="utf-8"?>
<Properties xmlns="http://schemas.openxmlformats.org/officeDocument/2006/extended-properties" xmlns:vt="http://schemas.openxmlformats.org/officeDocument/2006/docPropsVTypes">
  <TotalTime>6180</TotalTime>
  <Words>2374</Words>
  <Application>Microsoft Office PowerPoint</Application>
  <PresentationFormat>Widescreen</PresentationFormat>
  <Paragraphs>229</Paragraphs>
  <Slides>23</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Helvetica</vt:lpstr>
      <vt:lpstr>Times New Roman</vt:lpstr>
      <vt:lpstr>Wingdings</vt:lpstr>
      <vt:lpstr>blank</vt:lpstr>
      <vt:lpstr>universal_credit_template_new</vt:lpstr>
      <vt:lpstr>1_universal_credit_template_new</vt:lpstr>
      <vt:lpstr>2_universal_credit_template_new</vt:lpstr>
      <vt:lpstr>Universal Credit: Enabling Work</vt:lpstr>
      <vt:lpstr>Universal Credit Full Service</vt:lpstr>
      <vt:lpstr>Universal Credit</vt:lpstr>
      <vt:lpstr>Universal Credit</vt:lpstr>
      <vt:lpstr>How Universal Credit Works for Employers</vt:lpstr>
      <vt:lpstr>Flexibility</vt:lpstr>
      <vt:lpstr>Reporting Earnings</vt:lpstr>
      <vt:lpstr>Recruitment</vt:lpstr>
      <vt:lpstr>How Universal Credit can help your business</vt:lpstr>
      <vt:lpstr>Universal Credit guide for employees</vt:lpstr>
      <vt:lpstr>Sources of Information</vt:lpstr>
      <vt:lpstr>Apprenticeships</vt:lpstr>
      <vt:lpstr>Apprenticeships </vt:lpstr>
      <vt:lpstr>Apprenticeships</vt:lpstr>
      <vt:lpstr>Apprenticeships</vt:lpstr>
      <vt:lpstr>Apprenticeships</vt:lpstr>
      <vt:lpstr>Apprenticeships</vt:lpstr>
      <vt:lpstr>Apprenticeships</vt:lpstr>
      <vt:lpstr>Mentoring Circles</vt:lpstr>
      <vt:lpstr>Mentoring Circles</vt:lpstr>
      <vt:lpstr>Extra Help</vt:lpstr>
      <vt:lpstr>Disability Confident</vt:lpstr>
      <vt:lpstr>Any Questions?</vt:lpstr>
    </vt:vector>
  </TitlesOfParts>
  <Company>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Time Work Under Universal Credit</dc:title>
  <dc:creator>Sperling Holly JCP STAINES</dc:creator>
  <cp:lastModifiedBy>Wareham Emma JCP PARTNERSHIP MANAGER</cp:lastModifiedBy>
  <cp:revision>177</cp:revision>
  <cp:lastPrinted>2019-01-25T11:05:48Z</cp:lastPrinted>
  <dcterms:created xsi:type="dcterms:W3CDTF">2018-11-22T09:35:09Z</dcterms:created>
  <dcterms:modified xsi:type="dcterms:W3CDTF">2019-07-08T11:50:07Z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0x01010074F111BD4C62004EA786E5FDAB22FC76</vt:lpwstr>
  </property>
</Properties>
</file>